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406" r:id="rId2"/>
    <p:sldId id="391" r:id="rId3"/>
    <p:sldId id="405" r:id="rId4"/>
    <p:sldId id="407" r:id="rId5"/>
    <p:sldId id="408" r:id="rId6"/>
    <p:sldId id="409" r:id="rId7"/>
    <p:sldId id="411" r:id="rId8"/>
    <p:sldId id="412" r:id="rId9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9032735-C140-0ACD-F319-60A5B7073123}" name="Chiara Coraggioso" initials="CC" userId="S::s3911437@studenti.unige.it::c016049a-6c34-4ede-b4b1-70e986c23403" providerId="AD"/>
  <p188:author id="{490DFF70-CD43-0DB8-2B0A-E7D19D2F96F7}" name="Laura Perazzo" initials="LP" userId="S::laura.perazzo@unige.it::605dd442-5679-48b7-8f7b-2f5584b32420" providerId="AD"/>
  <p188:author id="{B62E3BDC-50BF-8896-47F9-79D2523F24EE}" name="Francesca Patanè" initials="FP" userId="S::s3921492@studenti.unige.it::0f852c4f-73a0-477e-8b58-c03742c946e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C3121B-0229-492F-A9F4-AE9FCF6CA013}" v="2" dt="2022-09-05T12:02:49.541"/>
    <p1510:client id="{25DF90A5-B9F9-486B-B944-4AE107AB2B88}" v="258" dt="2022-09-05T07:22:00.230"/>
    <p1510:client id="{27F0EC6A-05B2-4AE6-8235-964A0EBA254A}" v="3" dt="2022-09-05T07:45:10.623"/>
    <p1510:client id="{31C394F4-06AA-4446-A5DC-76D6A4D9EC32}" v="5" dt="2022-09-05T12:13:44.555"/>
    <p1510:client id="{4D3F3315-2B2F-4786-A0EE-3C42103C5282}" v="31" dt="2022-09-05T08:57:44.737"/>
    <p1510:client id="{55D7132E-9B5D-43C1-81BF-1AA6EC4F78A3}" v="97" dt="2022-09-05T12:16:28.876"/>
    <p1510:client id="{94F47A2A-5947-47C9-9590-2C27EA0F8B8A}" v="18" dt="2022-09-05T08:02:57.539"/>
    <p1510:client id="{AEE562CC-1751-4778-B60F-A2974F576A18}" v="3" dt="2022-09-05T08:10:21.186"/>
    <p1510:client id="{B727CBF5-85A2-4586-B8B2-336F2E6F2964}" v="532" dt="2022-09-05T08:03:44.408"/>
    <p1510:client id="{B8018EE2-78FA-47BE-B2F0-0342196D4D0F}" v="4" dt="2022-09-05T12:17:44.078"/>
    <p1510:client id="{D29FF6AA-A0F9-4AA6-AA0D-5D7709E5D52A}" v="3" dt="2022-09-05T07:53:00.083"/>
    <p1510:client id="{DD050728-88F3-42BE-AB68-83B08C9DB3E4}" v="415" dt="2022-09-05T12:01:02.928"/>
    <p1510:client id="{E9A4C6E6-C8C8-4E19-90AB-87E5E9D497C4}" v="1" dt="2022-09-05T09:03:36.847"/>
    <p1510:client id="{EF582F18-A27A-45DD-B0F3-FF3A47A80A4C}" v="51" dt="2022-09-05T07:02:02.0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3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laura.perazzo@unige.it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laura.perazzo@unige.it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662A1E-4A82-418F-91E0-B2A287814AA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77A2A26-291D-4EDE-8B5A-6F6E6E885863}">
      <dgm:prSet phldrT="[Testo]" custT="1"/>
      <dgm:spPr>
        <a:solidFill>
          <a:srgbClr val="4472C4"/>
        </a:solidFill>
      </dgm:spPr>
      <dgm:t>
        <a:bodyPr/>
        <a:lstStyle/>
        <a:p>
          <a:r>
            <a:rPr lang="it-IT" sz="1100"/>
            <a:t>Marta Maglio</a:t>
          </a:r>
          <a:br>
            <a:rPr lang="it-IT" sz="1100"/>
          </a:br>
          <a:r>
            <a:rPr lang="it-IT" sz="1100"/>
            <a:t>Laura Perazzo</a:t>
          </a:r>
        </a:p>
      </dgm:t>
    </dgm:pt>
    <dgm:pt modelId="{7D35D843-B0DF-4CD9-B9F8-758BEAD8CB5A}" type="parTrans" cxnId="{DF1EEF7B-AF2E-4484-85D7-F4F254E2A513}">
      <dgm:prSet/>
      <dgm:spPr/>
      <dgm:t>
        <a:bodyPr/>
        <a:lstStyle/>
        <a:p>
          <a:endParaRPr lang="it-IT"/>
        </a:p>
      </dgm:t>
    </dgm:pt>
    <dgm:pt modelId="{8371C30C-6DBE-4E4C-8EEA-1A448C0D4315}" type="sibTrans" cxnId="{DF1EEF7B-AF2E-4484-85D7-F4F254E2A513}">
      <dgm:prSet/>
      <dgm:spPr/>
      <dgm:t>
        <a:bodyPr/>
        <a:lstStyle/>
        <a:p>
          <a:endParaRPr lang="it-IT"/>
        </a:p>
      </dgm:t>
    </dgm:pt>
    <dgm:pt modelId="{586AA829-26E9-49D6-B178-5788A48D099B}">
      <dgm:prSet phldrT="[Testo]" custT="1"/>
      <dgm:spPr/>
      <dgm:t>
        <a:bodyPr/>
        <a:lstStyle/>
        <a:p>
          <a:r>
            <a:rPr lang="it-IT" sz="1100" dirty="0"/>
            <a:t>marta.maglio@unige.it</a:t>
          </a:r>
        </a:p>
      </dgm:t>
    </dgm:pt>
    <dgm:pt modelId="{80642F74-E333-4B91-9D20-E2BE5D71DD89}" type="sibTrans" cxnId="{29843ABE-80F6-4ED9-A08A-0D2072EE12DE}">
      <dgm:prSet/>
      <dgm:spPr/>
      <dgm:t>
        <a:bodyPr/>
        <a:lstStyle/>
        <a:p>
          <a:endParaRPr lang="it-IT"/>
        </a:p>
      </dgm:t>
    </dgm:pt>
    <dgm:pt modelId="{3C634E1A-E460-49A0-B575-89B77177C149}" type="parTrans" cxnId="{29843ABE-80F6-4ED9-A08A-0D2072EE12DE}">
      <dgm:prSet/>
      <dgm:spPr/>
      <dgm:t>
        <a:bodyPr/>
        <a:lstStyle/>
        <a:p>
          <a:endParaRPr lang="it-IT"/>
        </a:p>
      </dgm:t>
    </dgm:pt>
    <dgm:pt modelId="{7C3DA8C9-3982-44A1-8C55-74D34AB71E92}">
      <dgm:prSet phldrT="[Testo]" custT="1"/>
      <dgm:spPr/>
      <dgm:t>
        <a:bodyPr/>
        <a:lstStyle/>
        <a:p>
          <a:r>
            <a:rPr lang="it-IT" sz="1100" dirty="0"/>
            <a:t>laura.perazzo@unige.it</a:t>
          </a:r>
          <a:endParaRPr lang="it-IT" sz="900" dirty="0">
            <a:hlinkClick xmlns:r="http://schemas.openxmlformats.org/officeDocument/2006/relationships" r:id="rId1"/>
          </a:endParaRPr>
        </a:p>
      </dgm:t>
    </dgm:pt>
    <dgm:pt modelId="{930E518A-B372-4A7F-B193-72219A150CC7}" type="parTrans" cxnId="{7F153443-8004-4795-93E8-BA6C97822139}">
      <dgm:prSet/>
      <dgm:spPr/>
      <dgm:t>
        <a:bodyPr/>
        <a:lstStyle/>
        <a:p>
          <a:endParaRPr lang="it-IT"/>
        </a:p>
      </dgm:t>
    </dgm:pt>
    <dgm:pt modelId="{4131846E-B8D3-4392-A1CD-CFCDF77A5E1C}" type="sibTrans" cxnId="{7F153443-8004-4795-93E8-BA6C97822139}">
      <dgm:prSet/>
      <dgm:spPr/>
      <dgm:t>
        <a:bodyPr/>
        <a:lstStyle/>
        <a:p>
          <a:endParaRPr lang="it-IT"/>
        </a:p>
      </dgm:t>
    </dgm:pt>
    <dgm:pt modelId="{13855E54-C4E7-4559-8354-E9620DD9B1AC}" type="pres">
      <dgm:prSet presAssocID="{05662A1E-4A82-418F-91E0-B2A287814AA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6B049DA-0E7B-4E30-82C6-31FC380A5A34}" type="pres">
      <dgm:prSet presAssocID="{677A2A26-291D-4EDE-8B5A-6F6E6E885863}" presName="linNode" presStyleCnt="0"/>
      <dgm:spPr/>
    </dgm:pt>
    <dgm:pt modelId="{D4FCB572-69BD-44E2-B583-98D77C7FB2A6}" type="pres">
      <dgm:prSet presAssocID="{677A2A26-291D-4EDE-8B5A-6F6E6E885863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E55309E-68EB-4002-B13F-DC7B2E0778A4}" type="pres">
      <dgm:prSet presAssocID="{677A2A26-291D-4EDE-8B5A-6F6E6E885863}" presName="descendantText" presStyleLbl="alignAccFollowNode1" presStyleIdx="0" presStyleCnt="1" custScaleY="121170" custLinFactNeighborX="4854" custLinFactNeighborY="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B9B393F-E2A2-4BBB-9DC5-9E3419E20EAB}" type="presOf" srcId="{586AA829-26E9-49D6-B178-5788A48D099B}" destId="{EE55309E-68EB-4002-B13F-DC7B2E0778A4}" srcOrd="0" destOrd="0" presId="urn:microsoft.com/office/officeart/2005/8/layout/vList5"/>
    <dgm:cxn modelId="{119EFD7F-5FDD-4C0A-9844-C385805AF643}" type="presOf" srcId="{7C3DA8C9-3982-44A1-8C55-74D34AB71E92}" destId="{EE55309E-68EB-4002-B13F-DC7B2E0778A4}" srcOrd="0" destOrd="1" presId="urn:microsoft.com/office/officeart/2005/8/layout/vList5"/>
    <dgm:cxn modelId="{7AFE6608-158F-4BD7-9104-D30D4962F6A3}" type="presOf" srcId="{05662A1E-4A82-418F-91E0-B2A287814AA6}" destId="{13855E54-C4E7-4559-8354-E9620DD9B1AC}" srcOrd="0" destOrd="0" presId="urn:microsoft.com/office/officeart/2005/8/layout/vList5"/>
    <dgm:cxn modelId="{7F153443-8004-4795-93E8-BA6C97822139}" srcId="{677A2A26-291D-4EDE-8B5A-6F6E6E885863}" destId="{7C3DA8C9-3982-44A1-8C55-74D34AB71E92}" srcOrd="1" destOrd="0" parTransId="{930E518A-B372-4A7F-B193-72219A150CC7}" sibTransId="{4131846E-B8D3-4392-A1CD-CFCDF77A5E1C}"/>
    <dgm:cxn modelId="{44591F19-ACF6-4CFB-A2A5-C6DCE22D1E4F}" type="presOf" srcId="{677A2A26-291D-4EDE-8B5A-6F6E6E885863}" destId="{D4FCB572-69BD-44E2-B583-98D77C7FB2A6}" srcOrd="0" destOrd="0" presId="urn:microsoft.com/office/officeart/2005/8/layout/vList5"/>
    <dgm:cxn modelId="{DF1EEF7B-AF2E-4484-85D7-F4F254E2A513}" srcId="{05662A1E-4A82-418F-91E0-B2A287814AA6}" destId="{677A2A26-291D-4EDE-8B5A-6F6E6E885863}" srcOrd="0" destOrd="0" parTransId="{7D35D843-B0DF-4CD9-B9F8-758BEAD8CB5A}" sibTransId="{8371C30C-6DBE-4E4C-8EEA-1A448C0D4315}"/>
    <dgm:cxn modelId="{29843ABE-80F6-4ED9-A08A-0D2072EE12DE}" srcId="{677A2A26-291D-4EDE-8B5A-6F6E6E885863}" destId="{586AA829-26E9-49D6-B178-5788A48D099B}" srcOrd="0" destOrd="0" parTransId="{3C634E1A-E460-49A0-B575-89B77177C149}" sibTransId="{80642F74-E333-4B91-9D20-E2BE5D71DD89}"/>
    <dgm:cxn modelId="{26B7CBAA-A430-4694-9AE6-F9E54FDDFD8F}" type="presParOf" srcId="{13855E54-C4E7-4559-8354-E9620DD9B1AC}" destId="{E6B049DA-0E7B-4E30-82C6-31FC380A5A34}" srcOrd="0" destOrd="0" presId="urn:microsoft.com/office/officeart/2005/8/layout/vList5"/>
    <dgm:cxn modelId="{4A9778E0-35F1-4A1A-90AE-EC477CAF2CF8}" type="presParOf" srcId="{E6B049DA-0E7B-4E30-82C6-31FC380A5A34}" destId="{D4FCB572-69BD-44E2-B583-98D77C7FB2A6}" srcOrd="0" destOrd="0" presId="urn:microsoft.com/office/officeart/2005/8/layout/vList5"/>
    <dgm:cxn modelId="{5BC74ED6-EB5E-49FF-861D-22455001209A}" type="presParOf" srcId="{E6B049DA-0E7B-4E30-82C6-31FC380A5A34}" destId="{EE55309E-68EB-4002-B13F-DC7B2E0778A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662A1E-4A82-418F-91E0-B2A287814AA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3855E54-C4E7-4559-8354-E9620DD9B1AC}" type="pres">
      <dgm:prSet presAssocID="{05662A1E-4A82-418F-91E0-B2A287814AA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</dgm:ptLst>
  <dgm:cxnLst>
    <dgm:cxn modelId="{7AFE6608-158F-4BD7-9104-D30D4962F6A3}" type="presOf" srcId="{05662A1E-4A82-418F-91E0-B2A287814AA6}" destId="{13855E54-C4E7-4559-8354-E9620DD9B1A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662A1E-4A82-418F-91E0-B2A287814AA6}" type="doc">
      <dgm:prSet loTypeId="urn:microsoft.com/office/officeart/2005/8/layout/vList5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it-IT"/>
        </a:p>
      </dgm:t>
    </dgm:pt>
    <dgm:pt modelId="{D10E96DB-E399-4014-982C-61EA3ED065A8}">
      <dgm:prSet phldrT="[Testo]" phldr="0" custT="1"/>
      <dgm:spPr/>
      <dgm:t>
        <a:bodyPr/>
        <a:lstStyle/>
        <a:p>
          <a:r>
            <a:rPr lang="it-IT" sz="1100" dirty="0"/>
            <a:t>https://dispi.unige.it/didattica/orientamento-tutorato</a:t>
          </a:r>
          <a:endParaRPr lang="it-IT" sz="900" dirty="0"/>
        </a:p>
      </dgm:t>
    </dgm:pt>
    <dgm:pt modelId="{80023090-1797-4E5E-8668-F0521D525AEF}" type="parTrans" cxnId="{0D68C8E9-16A2-484C-84B5-39D4F3ADEFC7}">
      <dgm:prSet/>
      <dgm:spPr/>
      <dgm:t>
        <a:bodyPr/>
        <a:lstStyle/>
        <a:p>
          <a:endParaRPr lang="it-IT"/>
        </a:p>
      </dgm:t>
    </dgm:pt>
    <dgm:pt modelId="{9ACC33DB-4C3A-4480-AF81-627C0CC98BF3}" type="sibTrans" cxnId="{0D68C8E9-16A2-484C-84B5-39D4F3ADEFC7}">
      <dgm:prSet/>
      <dgm:spPr/>
      <dgm:t>
        <a:bodyPr/>
        <a:lstStyle/>
        <a:p>
          <a:endParaRPr lang="it-IT"/>
        </a:p>
      </dgm:t>
    </dgm:pt>
    <dgm:pt modelId="{C240504C-7290-4494-AFB8-656B746693C4}">
      <dgm:prSet phldrT="[Testo]" phldr="0" custT="1"/>
      <dgm:spPr/>
      <dgm:t>
        <a:bodyPr/>
        <a:lstStyle/>
        <a:p>
          <a:r>
            <a:rPr lang="it-IT" sz="1100" dirty="0">
              <a:latin typeface="Calibri Light" panose="020F0302020204030204"/>
            </a:rPr>
            <a:t>Didattici</a:t>
          </a:r>
          <a:endParaRPr lang="it-IT" sz="1100" dirty="0"/>
        </a:p>
      </dgm:t>
    </dgm:pt>
    <dgm:pt modelId="{1C771BC1-5959-4221-A928-5F42A628C4FA}" type="parTrans" cxnId="{6E6E9F4A-51D8-49E2-B445-EC23A35381F7}">
      <dgm:prSet/>
      <dgm:spPr/>
      <dgm:t>
        <a:bodyPr/>
        <a:lstStyle/>
        <a:p>
          <a:endParaRPr lang="it-IT"/>
        </a:p>
      </dgm:t>
    </dgm:pt>
    <dgm:pt modelId="{FEFDD282-1F0C-44B3-A8DC-728B87BE7FF2}" type="sibTrans" cxnId="{6E6E9F4A-51D8-49E2-B445-EC23A35381F7}">
      <dgm:prSet/>
      <dgm:spPr/>
      <dgm:t>
        <a:bodyPr/>
        <a:lstStyle/>
        <a:p>
          <a:endParaRPr lang="it-IT"/>
        </a:p>
      </dgm:t>
    </dgm:pt>
    <dgm:pt modelId="{5C305EFA-0E45-460B-B39B-C82D61BE31AC}">
      <dgm:prSet phldrT="[Testo]" phldr="0" custT="1"/>
      <dgm:spPr/>
      <dgm:t>
        <a:bodyPr/>
        <a:lstStyle/>
        <a:p>
          <a:r>
            <a:rPr lang="it-IT" sz="1100" dirty="0"/>
            <a:t>https://dispi.unige.it/didattica/orientamento-tutorato</a:t>
          </a:r>
        </a:p>
      </dgm:t>
    </dgm:pt>
    <dgm:pt modelId="{2CA147EC-4CBD-4C75-8C77-FC23316DDA63}" type="parTrans" cxnId="{6BCA9D3D-A5DC-468F-BA97-8F90B445E5B0}">
      <dgm:prSet/>
      <dgm:spPr/>
      <dgm:t>
        <a:bodyPr/>
        <a:lstStyle/>
        <a:p>
          <a:endParaRPr lang="it-IT"/>
        </a:p>
      </dgm:t>
    </dgm:pt>
    <dgm:pt modelId="{21ED189B-8211-4E82-8D75-5B49AFBFE31C}" type="sibTrans" cxnId="{6BCA9D3D-A5DC-468F-BA97-8F90B445E5B0}">
      <dgm:prSet/>
      <dgm:spPr/>
      <dgm:t>
        <a:bodyPr/>
        <a:lstStyle/>
        <a:p>
          <a:endParaRPr lang="it-IT"/>
        </a:p>
      </dgm:t>
    </dgm:pt>
    <dgm:pt modelId="{1265EC45-E2FC-4C61-89EF-9617AB503414}">
      <dgm:prSet phldrT="[Testo]" phldr="0" custT="1"/>
      <dgm:spPr/>
      <dgm:t>
        <a:bodyPr/>
        <a:lstStyle/>
        <a:p>
          <a:pPr algn="ctr" rtl="0"/>
          <a:r>
            <a:rPr lang="it-IT" sz="1100">
              <a:latin typeface="Calibri Light" panose="020F0302020204030204"/>
            </a:rPr>
            <a:t>Didattici PM</a:t>
          </a:r>
          <a:endParaRPr lang="it-IT" sz="1100"/>
        </a:p>
      </dgm:t>
    </dgm:pt>
    <dgm:pt modelId="{6D2FB3A6-DA9B-4D6C-B9B7-7232CF0C71C0}" type="parTrans" cxnId="{B0BB0DF0-3EC7-4C69-9F14-4CCD9A2F78AD}">
      <dgm:prSet/>
      <dgm:spPr/>
      <dgm:t>
        <a:bodyPr/>
        <a:lstStyle/>
        <a:p>
          <a:endParaRPr lang="it-IT"/>
        </a:p>
      </dgm:t>
    </dgm:pt>
    <dgm:pt modelId="{4025FA27-A13D-45B0-94CF-AFCA3E93E225}" type="sibTrans" cxnId="{B0BB0DF0-3EC7-4C69-9F14-4CCD9A2F78AD}">
      <dgm:prSet/>
      <dgm:spPr/>
      <dgm:t>
        <a:bodyPr/>
        <a:lstStyle/>
        <a:p>
          <a:endParaRPr lang="it-IT"/>
        </a:p>
      </dgm:t>
    </dgm:pt>
    <dgm:pt modelId="{E6684F61-70FE-4D5C-B90F-505CFAA8DA8B}">
      <dgm:prSet phldr="0" custT="1"/>
      <dgm:spPr/>
      <dgm:t>
        <a:bodyPr/>
        <a:lstStyle/>
        <a:p>
          <a:r>
            <a:rPr lang="it-IT" sz="1100" kern="1200" dirty="0"/>
            <a:t>https://dispi.unige.it/didattica/orientamento-tutorato</a:t>
          </a:r>
        </a:p>
      </dgm:t>
    </dgm:pt>
    <dgm:pt modelId="{E37462CB-39BE-42C1-B4D2-032F40C12990}" type="parTrans" cxnId="{BBBFDAD2-4366-4E20-9934-F3155FBF5F0D}">
      <dgm:prSet/>
      <dgm:spPr/>
      <dgm:t>
        <a:bodyPr/>
        <a:lstStyle/>
        <a:p>
          <a:endParaRPr lang="it-IT"/>
        </a:p>
      </dgm:t>
    </dgm:pt>
    <dgm:pt modelId="{50ACD36F-9D15-484B-8A11-89026F872A8B}" type="sibTrans" cxnId="{BBBFDAD2-4366-4E20-9934-F3155FBF5F0D}">
      <dgm:prSet/>
      <dgm:spPr/>
      <dgm:t>
        <a:bodyPr/>
        <a:lstStyle/>
        <a:p>
          <a:endParaRPr lang="it-IT"/>
        </a:p>
      </dgm:t>
    </dgm:pt>
    <dgm:pt modelId="{DFAE89BE-2567-47F1-88C6-EED1E2DCED6B}">
      <dgm:prSet phldr="0" custT="1"/>
      <dgm:spPr/>
      <dgm:t>
        <a:bodyPr/>
        <a:lstStyle/>
        <a:p>
          <a:pPr rtl="0"/>
          <a:r>
            <a:rPr lang="it-IT" sz="1200" u="none" dirty="0">
              <a:latin typeface="Calibri Light" panose="020F0302020204030204"/>
            </a:rPr>
            <a:t>Accoglienza</a:t>
          </a:r>
        </a:p>
      </dgm:t>
    </dgm:pt>
    <dgm:pt modelId="{222ACD0C-0085-4B70-8C85-A77AAB8A1738}" type="parTrans" cxnId="{2579726A-998A-4952-B57E-9BB54C54C3EE}">
      <dgm:prSet/>
      <dgm:spPr/>
      <dgm:t>
        <a:bodyPr/>
        <a:lstStyle/>
        <a:p>
          <a:endParaRPr lang="it-IT"/>
        </a:p>
      </dgm:t>
    </dgm:pt>
    <dgm:pt modelId="{8EEAA154-EBDA-4BA8-9B1F-477790EECB88}" type="sibTrans" cxnId="{2579726A-998A-4952-B57E-9BB54C54C3EE}">
      <dgm:prSet/>
      <dgm:spPr/>
      <dgm:t>
        <a:bodyPr/>
        <a:lstStyle/>
        <a:p>
          <a:endParaRPr lang="it-IT"/>
        </a:p>
      </dgm:t>
    </dgm:pt>
    <dgm:pt modelId="{13855E54-C4E7-4559-8354-E9620DD9B1AC}" type="pres">
      <dgm:prSet presAssocID="{05662A1E-4A82-418F-91E0-B2A287814AA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3C1937F-37CE-40DA-B50F-6CA4C6A822F3}" type="pres">
      <dgm:prSet presAssocID="{DFAE89BE-2567-47F1-88C6-EED1E2DCED6B}" presName="linNode" presStyleCnt="0"/>
      <dgm:spPr/>
    </dgm:pt>
    <dgm:pt modelId="{82D7F2EA-5137-4F9D-B292-0A6DBA7CE968}" type="pres">
      <dgm:prSet presAssocID="{DFAE89BE-2567-47F1-88C6-EED1E2DCED6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4B09062-59B2-4D5E-917B-C8B867828ECE}" type="pres">
      <dgm:prSet presAssocID="{DFAE89BE-2567-47F1-88C6-EED1E2DCED6B}" presName="descendantText" presStyleLbl="alignAccFollowNode1" presStyleIdx="0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E5B9E74-5A88-4D7F-8F2D-37616D611ECD}" type="pres">
      <dgm:prSet presAssocID="{8EEAA154-EBDA-4BA8-9B1F-477790EECB88}" presName="sp" presStyleCnt="0"/>
      <dgm:spPr/>
    </dgm:pt>
    <dgm:pt modelId="{5D1E81AB-778A-470B-BF98-1F72EF215401}" type="pres">
      <dgm:prSet presAssocID="{C240504C-7290-4494-AFB8-656B746693C4}" presName="linNode" presStyleCnt="0"/>
      <dgm:spPr/>
    </dgm:pt>
    <dgm:pt modelId="{FB30C715-3B4E-4DE5-965A-97821DB0AD0F}" type="pres">
      <dgm:prSet presAssocID="{C240504C-7290-4494-AFB8-656B746693C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EC6C1B1-746E-4E1F-B803-62146EAA5E0D}" type="pres">
      <dgm:prSet presAssocID="{C240504C-7290-4494-AFB8-656B746693C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6025B19-11D1-44D2-912B-364F00DEDB02}" type="pres">
      <dgm:prSet presAssocID="{FEFDD282-1F0C-44B3-A8DC-728B87BE7FF2}" presName="sp" presStyleCnt="0"/>
      <dgm:spPr/>
    </dgm:pt>
    <dgm:pt modelId="{3FD62670-0FF3-4B32-B9A9-00D1999F8275}" type="pres">
      <dgm:prSet presAssocID="{1265EC45-E2FC-4C61-89EF-9617AB503414}" presName="linNode" presStyleCnt="0"/>
      <dgm:spPr/>
    </dgm:pt>
    <dgm:pt modelId="{F86F26C6-1ECF-4D8D-AA10-DED7E5FB0839}" type="pres">
      <dgm:prSet presAssocID="{1265EC45-E2FC-4C61-89EF-9617AB50341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9414BB-8510-42E5-A4DB-7F5F0D86F4A7}" type="pres">
      <dgm:prSet presAssocID="{1265EC45-E2FC-4C61-89EF-9617AB503414}" presName="descendantText" presStyleLbl="alignAccFollowNode1" presStyleIdx="2" presStyleCnt="3" custLinFactNeighborX="7678" custLinFactNeighborY="-679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BCA9D3D-A5DC-468F-BA97-8F90B445E5B0}" srcId="{C240504C-7290-4494-AFB8-656B746693C4}" destId="{5C305EFA-0E45-460B-B39B-C82D61BE31AC}" srcOrd="0" destOrd="0" parTransId="{2CA147EC-4CBD-4C75-8C77-FC23316DDA63}" sibTransId="{21ED189B-8211-4E82-8D75-5B49AFBFE31C}"/>
    <dgm:cxn modelId="{2947C45F-976D-45A1-85A2-21BC412EF0B5}" type="presOf" srcId="{E6684F61-70FE-4D5C-B90F-505CFAA8DA8B}" destId="{14B09062-59B2-4D5E-917B-C8B867828ECE}" srcOrd="0" destOrd="0" presId="urn:microsoft.com/office/officeart/2005/8/layout/vList5"/>
    <dgm:cxn modelId="{6E6E9F4A-51D8-49E2-B445-EC23A35381F7}" srcId="{05662A1E-4A82-418F-91E0-B2A287814AA6}" destId="{C240504C-7290-4494-AFB8-656B746693C4}" srcOrd="1" destOrd="0" parTransId="{1C771BC1-5959-4221-A928-5F42A628C4FA}" sibTransId="{FEFDD282-1F0C-44B3-A8DC-728B87BE7FF2}"/>
    <dgm:cxn modelId="{83A53C04-6E2F-4032-9B34-212D8410C11E}" type="presOf" srcId="{DFAE89BE-2567-47F1-88C6-EED1E2DCED6B}" destId="{82D7F2EA-5137-4F9D-B292-0A6DBA7CE968}" srcOrd="0" destOrd="0" presId="urn:microsoft.com/office/officeart/2005/8/layout/vList5"/>
    <dgm:cxn modelId="{E6A7CC01-2D7E-466E-BBAA-F21043EF0E89}" type="presOf" srcId="{1265EC45-E2FC-4C61-89EF-9617AB503414}" destId="{F86F26C6-1ECF-4D8D-AA10-DED7E5FB0839}" srcOrd="0" destOrd="0" presId="urn:microsoft.com/office/officeart/2005/8/layout/vList5"/>
    <dgm:cxn modelId="{0D68C8E9-16A2-484C-84B5-39D4F3ADEFC7}" srcId="{1265EC45-E2FC-4C61-89EF-9617AB503414}" destId="{D10E96DB-E399-4014-982C-61EA3ED065A8}" srcOrd="0" destOrd="0" parTransId="{80023090-1797-4E5E-8668-F0521D525AEF}" sibTransId="{9ACC33DB-4C3A-4480-AF81-627C0CC98BF3}"/>
    <dgm:cxn modelId="{7AFE6608-158F-4BD7-9104-D30D4962F6A3}" type="presOf" srcId="{05662A1E-4A82-418F-91E0-B2A287814AA6}" destId="{13855E54-C4E7-4559-8354-E9620DD9B1AC}" srcOrd="0" destOrd="0" presId="urn:microsoft.com/office/officeart/2005/8/layout/vList5"/>
    <dgm:cxn modelId="{2579726A-998A-4952-B57E-9BB54C54C3EE}" srcId="{05662A1E-4A82-418F-91E0-B2A287814AA6}" destId="{DFAE89BE-2567-47F1-88C6-EED1E2DCED6B}" srcOrd="0" destOrd="0" parTransId="{222ACD0C-0085-4B70-8C85-A77AAB8A1738}" sibTransId="{8EEAA154-EBDA-4BA8-9B1F-477790EECB88}"/>
    <dgm:cxn modelId="{B0BB0DF0-3EC7-4C69-9F14-4CCD9A2F78AD}" srcId="{05662A1E-4A82-418F-91E0-B2A287814AA6}" destId="{1265EC45-E2FC-4C61-89EF-9617AB503414}" srcOrd="2" destOrd="0" parTransId="{6D2FB3A6-DA9B-4D6C-B9B7-7232CF0C71C0}" sibTransId="{4025FA27-A13D-45B0-94CF-AFCA3E93E225}"/>
    <dgm:cxn modelId="{BBBFDAD2-4366-4E20-9934-F3155FBF5F0D}" srcId="{DFAE89BE-2567-47F1-88C6-EED1E2DCED6B}" destId="{E6684F61-70FE-4D5C-B90F-505CFAA8DA8B}" srcOrd="0" destOrd="0" parTransId="{E37462CB-39BE-42C1-B4D2-032F40C12990}" sibTransId="{50ACD36F-9D15-484B-8A11-89026F872A8B}"/>
    <dgm:cxn modelId="{B9095C70-568B-4BB8-A2FB-2A477AEB8BBB}" type="presOf" srcId="{C240504C-7290-4494-AFB8-656B746693C4}" destId="{FB30C715-3B4E-4DE5-965A-97821DB0AD0F}" srcOrd="0" destOrd="0" presId="urn:microsoft.com/office/officeart/2005/8/layout/vList5"/>
    <dgm:cxn modelId="{A35EC49C-BB2E-4579-B1EE-3F0D027B84CA}" type="presOf" srcId="{5C305EFA-0E45-460B-B39B-C82D61BE31AC}" destId="{1EC6C1B1-746E-4E1F-B803-62146EAA5E0D}" srcOrd="0" destOrd="0" presId="urn:microsoft.com/office/officeart/2005/8/layout/vList5"/>
    <dgm:cxn modelId="{2ED39E36-143F-4704-8486-BDD7D22AFB19}" type="presOf" srcId="{D10E96DB-E399-4014-982C-61EA3ED065A8}" destId="{ED9414BB-8510-42E5-A4DB-7F5F0D86F4A7}" srcOrd="0" destOrd="0" presId="urn:microsoft.com/office/officeart/2005/8/layout/vList5"/>
    <dgm:cxn modelId="{2CCBA817-3703-4BE1-8AD2-0EF698939F81}" type="presParOf" srcId="{13855E54-C4E7-4559-8354-E9620DD9B1AC}" destId="{33C1937F-37CE-40DA-B50F-6CA4C6A822F3}" srcOrd="0" destOrd="0" presId="urn:microsoft.com/office/officeart/2005/8/layout/vList5"/>
    <dgm:cxn modelId="{88A51954-C13B-4824-81B5-8E2C0058647F}" type="presParOf" srcId="{33C1937F-37CE-40DA-B50F-6CA4C6A822F3}" destId="{82D7F2EA-5137-4F9D-B292-0A6DBA7CE968}" srcOrd="0" destOrd="0" presId="urn:microsoft.com/office/officeart/2005/8/layout/vList5"/>
    <dgm:cxn modelId="{FDBDCD9D-25C9-4991-96E0-F5EF11BFE81D}" type="presParOf" srcId="{33C1937F-37CE-40DA-B50F-6CA4C6A822F3}" destId="{14B09062-59B2-4D5E-917B-C8B867828ECE}" srcOrd="1" destOrd="0" presId="urn:microsoft.com/office/officeart/2005/8/layout/vList5"/>
    <dgm:cxn modelId="{66B8B17A-236F-43EA-955B-BA277A778A30}" type="presParOf" srcId="{13855E54-C4E7-4559-8354-E9620DD9B1AC}" destId="{0E5B9E74-5A88-4D7F-8F2D-37616D611ECD}" srcOrd="1" destOrd="0" presId="urn:microsoft.com/office/officeart/2005/8/layout/vList5"/>
    <dgm:cxn modelId="{0AA2124D-5F52-4A38-9F12-D7C513F2BE0B}" type="presParOf" srcId="{13855E54-C4E7-4559-8354-E9620DD9B1AC}" destId="{5D1E81AB-778A-470B-BF98-1F72EF215401}" srcOrd="2" destOrd="0" presId="urn:microsoft.com/office/officeart/2005/8/layout/vList5"/>
    <dgm:cxn modelId="{83E4B8E6-2A59-4EFD-8100-DE41C66C53F1}" type="presParOf" srcId="{5D1E81AB-778A-470B-BF98-1F72EF215401}" destId="{FB30C715-3B4E-4DE5-965A-97821DB0AD0F}" srcOrd="0" destOrd="0" presId="urn:microsoft.com/office/officeart/2005/8/layout/vList5"/>
    <dgm:cxn modelId="{5BD0289E-BE6C-4420-B679-D0C64CCC60E0}" type="presParOf" srcId="{5D1E81AB-778A-470B-BF98-1F72EF215401}" destId="{1EC6C1B1-746E-4E1F-B803-62146EAA5E0D}" srcOrd="1" destOrd="0" presId="urn:microsoft.com/office/officeart/2005/8/layout/vList5"/>
    <dgm:cxn modelId="{351F2D06-7AC1-4B12-9A2E-F4A7577AFC4A}" type="presParOf" srcId="{13855E54-C4E7-4559-8354-E9620DD9B1AC}" destId="{36025B19-11D1-44D2-912B-364F00DEDB02}" srcOrd="3" destOrd="0" presId="urn:microsoft.com/office/officeart/2005/8/layout/vList5"/>
    <dgm:cxn modelId="{A83FFF46-28E3-4834-B84C-95C57324CE78}" type="presParOf" srcId="{13855E54-C4E7-4559-8354-E9620DD9B1AC}" destId="{3FD62670-0FF3-4B32-B9A9-00D1999F8275}" srcOrd="4" destOrd="0" presId="urn:microsoft.com/office/officeart/2005/8/layout/vList5"/>
    <dgm:cxn modelId="{45FAD402-B1F6-468C-89A5-39A04E58DC38}" type="presParOf" srcId="{3FD62670-0FF3-4B32-B9A9-00D1999F8275}" destId="{F86F26C6-1ECF-4D8D-AA10-DED7E5FB0839}" srcOrd="0" destOrd="0" presId="urn:microsoft.com/office/officeart/2005/8/layout/vList5"/>
    <dgm:cxn modelId="{A8913849-0FE0-4D6E-9F70-8BEF3BC3C659}" type="presParOf" srcId="{3FD62670-0FF3-4B32-B9A9-00D1999F8275}" destId="{ED9414BB-8510-42E5-A4DB-7F5F0D86F4A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662A1E-4A82-418F-91E0-B2A287814AA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3855E54-C4E7-4559-8354-E9620DD9B1AC}" type="pres">
      <dgm:prSet presAssocID="{05662A1E-4A82-418F-91E0-B2A287814AA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</dgm:ptLst>
  <dgm:cxnLst>
    <dgm:cxn modelId="{7AFE6608-158F-4BD7-9104-D30D4962F6A3}" type="presOf" srcId="{05662A1E-4A82-418F-91E0-B2A287814AA6}" destId="{13855E54-C4E7-4559-8354-E9620DD9B1A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5662A1E-4A82-418F-91E0-B2A287814AA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3855E54-C4E7-4559-8354-E9620DD9B1AC}" type="pres">
      <dgm:prSet presAssocID="{05662A1E-4A82-418F-91E0-B2A287814AA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</dgm:ptLst>
  <dgm:cxnLst>
    <dgm:cxn modelId="{7AFE6608-158F-4BD7-9104-D30D4962F6A3}" type="presOf" srcId="{05662A1E-4A82-418F-91E0-B2A287814AA6}" destId="{13855E54-C4E7-4559-8354-E9620DD9B1A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55309E-68EB-4002-B13F-DC7B2E0778A4}">
      <dsp:nvSpPr>
        <dsp:cNvPr id="0" name=""/>
        <dsp:cNvSpPr/>
      </dsp:nvSpPr>
      <dsp:spPr>
        <a:xfrm rot="5400000">
          <a:off x="2214483" y="-783905"/>
          <a:ext cx="920482" cy="25173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100" kern="1200" dirty="0"/>
            <a:t>marta.maglio@unige.it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100" kern="1200" dirty="0"/>
            <a:t>laura.perazzo@unige.it</a:t>
          </a:r>
          <a:endParaRPr lang="it-IT" sz="900" kern="1200" dirty="0">
            <a:hlinkClick xmlns:r="http://schemas.openxmlformats.org/officeDocument/2006/relationships" r:id="rId1"/>
          </a:endParaRPr>
        </a:p>
      </dsp:txBody>
      <dsp:txXfrm rot="-5400000">
        <a:off x="1416030" y="59482"/>
        <a:ext cx="2472454" cy="830614"/>
      </dsp:txXfrm>
    </dsp:sp>
    <dsp:sp modelId="{D4FCB572-69BD-44E2-B583-98D77C7FB2A6}">
      <dsp:nvSpPr>
        <dsp:cNvPr id="0" name=""/>
        <dsp:cNvSpPr/>
      </dsp:nvSpPr>
      <dsp:spPr>
        <a:xfrm>
          <a:off x="0" y="0"/>
          <a:ext cx="1416030" cy="949578"/>
        </a:xfrm>
        <a:prstGeom prst="roundRect">
          <a:avLst/>
        </a:prstGeom>
        <a:solidFill>
          <a:srgbClr val="4472C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/>
            <a:t>Marta Maglio</a:t>
          </a:r>
          <a:br>
            <a:rPr lang="it-IT" sz="1100" kern="1200"/>
          </a:br>
          <a:r>
            <a:rPr lang="it-IT" sz="1100" kern="1200"/>
            <a:t>Laura Perazzo</a:t>
          </a:r>
        </a:p>
      </dsp:txBody>
      <dsp:txXfrm>
        <a:off x="46355" y="46355"/>
        <a:ext cx="1323320" cy="8568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B09062-59B2-4D5E-917B-C8B867828ECE}">
      <dsp:nvSpPr>
        <dsp:cNvPr id="0" name=""/>
        <dsp:cNvSpPr/>
      </dsp:nvSpPr>
      <dsp:spPr>
        <a:xfrm rot="5400000">
          <a:off x="2463253" y="-868356"/>
          <a:ext cx="742650" cy="26678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100" kern="1200" dirty="0"/>
            <a:t>https://dispi.unige.it/didattica/orientamento-tutorato</a:t>
          </a:r>
        </a:p>
      </dsp:txBody>
      <dsp:txXfrm rot="-5400000">
        <a:off x="1500660" y="130490"/>
        <a:ext cx="2631585" cy="670144"/>
      </dsp:txXfrm>
    </dsp:sp>
    <dsp:sp modelId="{82D7F2EA-5137-4F9D-B292-0A6DBA7CE968}">
      <dsp:nvSpPr>
        <dsp:cNvPr id="0" name=""/>
        <dsp:cNvSpPr/>
      </dsp:nvSpPr>
      <dsp:spPr>
        <a:xfrm>
          <a:off x="0" y="1406"/>
          <a:ext cx="1500659" cy="928312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u="none" kern="1200" dirty="0">
              <a:latin typeface="Calibri Light" panose="020F0302020204030204"/>
            </a:rPr>
            <a:t>Accoglienza</a:t>
          </a:r>
        </a:p>
      </dsp:txBody>
      <dsp:txXfrm>
        <a:off x="45316" y="46722"/>
        <a:ext cx="1410027" cy="837680"/>
      </dsp:txXfrm>
    </dsp:sp>
    <dsp:sp modelId="{1EC6C1B1-746E-4E1F-B803-62146EAA5E0D}">
      <dsp:nvSpPr>
        <dsp:cNvPr id="0" name=""/>
        <dsp:cNvSpPr/>
      </dsp:nvSpPr>
      <dsp:spPr>
        <a:xfrm rot="5400000">
          <a:off x="2463253" y="106371"/>
          <a:ext cx="742650" cy="26678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100" kern="1200" dirty="0"/>
            <a:t>https://dispi.unige.it/didattica/orientamento-tutorato</a:t>
          </a:r>
        </a:p>
      </dsp:txBody>
      <dsp:txXfrm rot="-5400000">
        <a:off x="1500660" y="1105218"/>
        <a:ext cx="2631585" cy="670144"/>
      </dsp:txXfrm>
    </dsp:sp>
    <dsp:sp modelId="{FB30C715-3B4E-4DE5-965A-97821DB0AD0F}">
      <dsp:nvSpPr>
        <dsp:cNvPr id="0" name=""/>
        <dsp:cNvSpPr/>
      </dsp:nvSpPr>
      <dsp:spPr>
        <a:xfrm>
          <a:off x="0" y="976134"/>
          <a:ext cx="1500659" cy="928312"/>
        </a:xfrm>
        <a:prstGeom prst="roundRect">
          <a:avLst/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>
              <a:latin typeface="Calibri Light" panose="020F0302020204030204"/>
            </a:rPr>
            <a:t>Didattici</a:t>
          </a:r>
          <a:endParaRPr lang="it-IT" sz="1100" kern="1200" dirty="0"/>
        </a:p>
      </dsp:txBody>
      <dsp:txXfrm>
        <a:off x="45316" y="1021450"/>
        <a:ext cx="1410027" cy="837680"/>
      </dsp:txXfrm>
    </dsp:sp>
    <dsp:sp modelId="{ED9414BB-8510-42E5-A4DB-7F5F0D86F4A7}">
      <dsp:nvSpPr>
        <dsp:cNvPr id="0" name=""/>
        <dsp:cNvSpPr/>
      </dsp:nvSpPr>
      <dsp:spPr>
        <a:xfrm rot="5400000">
          <a:off x="2463253" y="1030607"/>
          <a:ext cx="742650" cy="26678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100" kern="1200" dirty="0"/>
            <a:t>https://dispi.unige.it/didattica/orientamento-tutorato</a:t>
          </a:r>
          <a:endParaRPr lang="it-IT" sz="900" kern="1200" dirty="0"/>
        </a:p>
      </dsp:txBody>
      <dsp:txXfrm rot="-5400000">
        <a:off x="1500660" y="2029454"/>
        <a:ext cx="2631585" cy="670144"/>
      </dsp:txXfrm>
    </dsp:sp>
    <dsp:sp modelId="{F86F26C6-1ECF-4D8D-AA10-DED7E5FB0839}">
      <dsp:nvSpPr>
        <dsp:cNvPr id="0" name=""/>
        <dsp:cNvSpPr/>
      </dsp:nvSpPr>
      <dsp:spPr>
        <a:xfrm>
          <a:off x="0" y="1950862"/>
          <a:ext cx="1500659" cy="928312"/>
        </a:xfrm>
        <a:prstGeom prst="round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>
              <a:latin typeface="Calibri Light" panose="020F0302020204030204"/>
            </a:rPr>
            <a:t>Didattici PM</a:t>
          </a:r>
          <a:endParaRPr lang="it-IT" sz="1100" kern="1200"/>
        </a:p>
      </dsp:txBody>
      <dsp:txXfrm>
        <a:off x="45316" y="1996178"/>
        <a:ext cx="1410027" cy="8376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EA4F1-BEA4-47C2-A648-F2FF2CC98D16}" type="datetimeFigureOut">
              <a:rPr lang="it-IT" smtClean="0"/>
              <a:t>16/09/2022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BE9F8-3517-480D-BD08-7CBC9296FF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9701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F2C7F-7139-6F4E-836E-006DEE51A2A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0801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F2C7F-7139-6F4E-836E-006DEE51A2A1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3799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F2C7F-7139-6F4E-836E-006DEE51A2A1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2438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F2C7F-7139-6F4E-836E-006DEE51A2A1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0958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F2C7F-7139-6F4E-836E-006DEE51A2A1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701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F2C7F-7139-6F4E-836E-006DEE51A2A1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7764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F2C7F-7139-6F4E-836E-006DEE51A2A1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6744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F2C7F-7139-6F4E-836E-006DEE51A2A1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7758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1772"/>
            <a:ext cx="58293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9B7E-F33F-4E31-ACB7-B208FA5494BD}" type="datetimeFigureOut">
              <a:rPr lang="it-IT" smtClean="0"/>
              <a:t>16/09/2022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6139-7B04-48D9-A453-9433DEE996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7751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9B7E-F33F-4E31-ACB7-B208FA5494BD}" type="datetimeFigureOut">
              <a:rPr lang="it-IT" smtClean="0"/>
              <a:t>16/09/2022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6139-7B04-48D9-A453-9433DEE996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706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273844"/>
            <a:ext cx="1478756" cy="4358879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73844"/>
            <a:ext cx="4350544" cy="435887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9B7E-F33F-4E31-ACB7-B208FA5494BD}" type="datetimeFigureOut">
              <a:rPr lang="it-IT" smtClean="0"/>
              <a:t>16/09/2022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6139-7B04-48D9-A453-9433DEE996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941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9B7E-F33F-4E31-ACB7-B208FA5494BD}" type="datetimeFigureOut">
              <a:rPr lang="it-IT" smtClean="0"/>
              <a:t>16/09/2022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6139-7B04-48D9-A453-9433DEE996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153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9"/>
            <a:ext cx="5915025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9B7E-F33F-4E31-ACB7-B208FA5494BD}" type="datetimeFigureOut">
              <a:rPr lang="it-IT" smtClean="0"/>
              <a:t>16/09/2022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6139-7B04-48D9-A453-9433DEE996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875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9B7E-F33F-4E31-ACB7-B208FA5494BD}" type="datetimeFigureOut">
              <a:rPr lang="it-IT" smtClean="0"/>
              <a:t>16/09/2022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6139-7B04-48D9-A453-9433DEE996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797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5"/>
            <a:ext cx="5915025" cy="99417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6"/>
            <a:ext cx="2901255" cy="276344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6"/>
            <a:ext cx="2915543" cy="276344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9B7E-F33F-4E31-ACB7-B208FA5494BD}" type="datetimeFigureOut">
              <a:rPr lang="it-IT" smtClean="0"/>
              <a:t>16/09/2022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6139-7B04-48D9-A453-9433DEE996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5020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9B7E-F33F-4E31-ACB7-B208FA5494BD}" type="datetimeFigureOut">
              <a:rPr lang="it-IT" smtClean="0"/>
              <a:t>16/09/2022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6139-7B04-48D9-A453-9433DEE996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459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9B7E-F33F-4E31-ACB7-B208FA5494BD}" type="datetimeFigureOut">
              <a:rPr lang="it-IT" smtClean="0"/>
              <a:t>16/09/2022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6139-7B04-48D9-A453-9433DEE996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7340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0"/>
            <a:ext cx="3471863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9B7E-F33F-4E31-ACB7-B208FA5494BD}" type="datetimeFigureOut">
              <a:rPr lang="it-IT" smtClean="0"/>
              <a:t>16/09/2022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6139-7B04-48D9-A453-9433DEE996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669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740570"/>
            <a:ext cx="3471863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9B7E-F33F-4E31-ACB7-B208FA5494BD}" type="datetimeFigureOut">
              <a:rPr lang="it-IT" smtClean="0"/>
              <a:t>16/09/2022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6139-7B04-48D9-A453-9433DEE996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893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19B7E-F33F-4E31-ACB7-B208FA5494BD}" type="datetimeFigureOut">
              <a:rPr lang="it-IT" smtClean="0"/>
              <a:t>16/09/2022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F6139-7B04-48D9-A453-9433DEE996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9068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brica.unige.it/strutture/struttura/100396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10" Type="http://schemas.openxmlformats.org/officeDocument/2006/relationships/image" Target="../media/image4.svg"/><Relationship Id="rId4" Type="http://schemas.openxmlformats.org/officeDocument/2006/relationships/diagramData" Target="../diagrams/data4.xml"/><Relationship Id="rId9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150"/>
          <p:cNvSpPr/>
          <p:nvPr/>
        </p:nvSpPr>
        <p:spPr>
          <a:xfrm flipH="1" flipV="1">
            <a:off x="-44824" y="4667425"/>
            <a:ext cx="6916223" cy="478654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endParaRPr sz="1350"/>
          </a:p>
        </p:txBody>
      </p:sp>
      <p:sp>
        <p:nvSpPr>
          <p:cNvPr id="38" name="Shape 151"/>
          <p:cNvSpPr/>
          <p:nvPr/>
        </p:nvSpPr>
        <p:spPr>
          <a:xfrm flipH="1" flipV="1">
            <a:off x="-44824" y="4711514"/>
            <a:ext cx="6913133" cy="434564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100"/>
              <a:gd name="connsiteX1" fmla="*/ 21600 w 21600"/>
              <a:gd name="connsiteY1" fmla="*/ 0 h 21100"/>
              <a:gd name="connsiteX2" fmla="*/ 21586 w 21600"/>
              <a:gd name="connsiteY2" fmla="*/ 15099 h 21100"/>
              <a:gd name="connsiteX3" fmla="*/ 0 w 21600"/>
              <a:gd name="connsiteY3" fmla="*/ 20172 h 21100"/>
              <a:gd name="connsiteX4" fmla="*/ 0 w 21600"/>
              <a:gd name="connsiteY4" fmla="*/ 0 h 2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100">
                <a:moveTo>
                  <a:pt x="0" y="0"/>
                </a:moveTo>
                <a:lnTo>
                  <a:pt x="21600" y="0"/>
                </a:lnTo>
                <a:cubicBezTo>
                  <a:pt x="21600" y="5774"/>
                  <a:pt x="21586" y="9325"/>
                  <a:pt x="21586" y="15099"/>
                </a:cubicBezTo>
                <a:cubicBezTo>
                  <a:pt x="10786" y="15099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endParaRPr lang="it-IT" sz="1400" b="1" dirty="0">
              <a:solidFill>
                <a:schemeClr val="bg1"/>
              </a:solidFill>
            </a:endParaRPr>
          </a:p>
        </p:txBody>
      </p:sp>
      <p:sp>
        <p:nvSpPr>
          <p:cNvPr id="33" name="Shape 150"/>
          <p:cNvSpPr/>
          <p:nvPr/>
        </p:nvSpPr>
        <p:spPr>
          <a:xfrm>
            <a:off x="-30" y="3674"/>
            <a:ext cx="6868340" cy="771937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endParaRPr sz="1350"/>
          </a:p>
        </p:txBody>
      </p:sp>
      <p:sp>
        <p:nvSpPr>
          <p:cNvPr id="34" name="Shape 151"/>
          <p:cNvSpPr/>
          <p:nvPr/>
        </p:nvSpPr>
        <p:spPr>
          <a:xfrm>
            <a:off x="-3088" y="-18222"/>
            <a:ext cx="6905912" cy="706362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100"/>
              <a:gd name="connsiteX1" fmla="*/ 21600 w 21600"/>
              <a:gd name="connsiteY1" fmla="*/ 0 h 21100"/>
              <a:gd name="connsiteX2" fmla="*/ 21586 w 21600"/>
              <a:gd name="connsiteY2" fmla="*/ 15099 h 21100"/>
              <a:gd name="connsiteX3" fmla="*/ 0 w 21600"/>
              <a:gd name="connsiteY3" fmla="*/ 20172 h 21100"/>
              <a:gd name="connsiteX4" fmla="*/ 0 w 21600"/>
              <a:gd name="connsiteY4" fmla="*/ 0 h 2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100">
                <a:moveTo>
                  <a:pt x="0" y="0"/>
                </a:moveTo>
                <a:lnTo>
                  <a:pt x="21600" y="0"/>
                </a:lnTo>
                <a:cubicBezTo>
                  <a:pt x="21600" y="5774"/>
                  <a:pt x="21586" y="9325"/>
                  <a:pt x="21586" y="15099"/>
                </a:cubicBezTo>
                <a:cubicBezTo>
                  <a:pt x="10786" y="15099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000">
              <a:solidFill>
                <a:schemeClr val="bg1"/>
              </a:solidFill>
              <a:latin typeface="Arial Rounded MT Bold"/>
              <a:ea typeface="ヒラギノ角ゴ Pro W6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843463" y="4812509"/>
            <a:ext cx="1543050" cy="228601"/>
          </a:xfrm>
        </p:spPr>
        <p:txBody>
          <a:bodyPr/>
          <a:lstStyle/>
          <a:p>
            <a:r>
              <a:rPr lang="it-IT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2" name="Shape 154"/>
          <p:cNvSpPr/>
          <p:nvPr/>
        </p:nvSpPr>
        <p:spPr>
          <a:xfrm>
            <a:off x="1440988" y="62511"/>
            <a:ext cx="1" cy="470136"/>
          </a:xfrm>
          <a:prstGeom prst="line">
            <a:avLst/>
          </a:prstGeom>
          <a:noFill/>
          <a:ln w="6350" cap="flat" cmpd="sng">
            <a:solidFill>
              <a:srgbClr val="FFFFFF"/>
            </a:solidFill>
            <a:prstDash val="solid"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 defTabSz="24108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900"/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21" y="52482"/>
            <a:ext cx="665540" cy="564959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4C52342A-6984-499D-8677-8B2725ED66CD}"/>
              </a:ext>
            </a:extLst>
          </p:cNvPr>
          <p:cNvSpPr txBox="1"/>
          <p:nvPr/>
        </p:nvSpPr>
        <p:spPr>
          <a:xfrm>
            <a:off x="413714" y="1091485"/>
            <a:ext cx="61851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5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1050" dirty="0">
              <a:solidFill>
                <a:srgbClr val="333333"/>
              </a:solidFill>
              <a:latin typeface="fira-sans"/>
            </a:endParaRPr>
          </a:p>
          <a:p>
            <a:r>
              <a:rPr lang="it-IT" sz="105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it-IT" sz="2850" dirty="0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A054BC2B-B56E-4E8D-A225-E7E1BEC02CF0}"/>
              </a:ext>
            </a:extLst>
          </p:cNvPr>
          <p:cNvSpPr/>
          <p:nvPr/>
        </p:nvSpPr>
        <p:spPr>
          <a:xfrm>
            <a:off x="875113" y="2476206"/>
            <a:ext cx="5136356" cy="40395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2025" b="1" kern="0" dirty="0">
                <a:solidFill>
                  <a:schemeClr val="bg1"/>
                </a:solidFill>
                <a:ea typeface="MS Gothic" pitchFamily="49" charset="-128"/>
                <a:sym typeface="Calibri"/>
              </a:rPr>
              <a:t>IL PROGETTO MATRICOLE D’ATENEO</a:t>
            </a:r>
            <a:endParaRPr lang="it-IT" sz="2025" kern="0" dirty="0">
              <a:solidFill>
                <a:schemeClr val="bg1"/>
              </a:solidFill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EAC4FDD-174C-4B35-81AE-C4AB31948A32}"/>
              </a:ext>
            </a:extLst>
          </p:cNvPr>
          <p:cNvSpPr txBox="1"/>
          <p:nvPr/>
        </p:nvSpPr>
        <p:spPr>
          <a:xfrm>
            <a:off x="3889561" y="4830998"/>
            <a:ext cx="21588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chemeClr val="bg1"/>
                </a:solidFill>
              </a:rPr>
              <a:t>A cura del Servizio Orientamento e Tutorato</a:t>
            </a:r>
          </a:p>
        </p:txBody>
      </p:sp>
    </p:spTree>
    <p:extLst>
      <p:ext uri="{BB962C8B-B14F-4D97-AF65-F5344CB8AC3E}">
        <p14:creationId xmlns:p14="http://schemas.microsoft.com/office/powerpoint/2010/main" val="2871172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150"/>
          <p:cNvSpPr/>
          <p:nvPr/>
        </p:nvSpPr>
        <p:spPr>
          <a:xfrm flipH="1" flipV="1">
            <a:off x="-44824" y="4667425"/>
            <a:ext cx="6916223" cy="478654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endParaRPr sz="1350"/>
          </a:p>
        </p:txBody>
      </p:sp>
      <p:sp>
        <p:nvSpPr>
          <p:cNvPr id="38" name="Shape 151"/>
          <p:cNvSpPr/>
          <p:nvPr/>
        </p:nvSpPr>
        <p:spPr>
          <a:xfrm flipH="1" flipV="1">
            <a:off x="-44823" y="4711514"/>
            <a:ext cx="6913157" cy="434564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100"/>
              <a:gd name="connsiteX1" fmla="*/ 21600 w 21600"/>
              <a:gd name="connsiteY1" fmla="*/ 0 h 21100"/>
              <a:gd name="connsiteX2" fmla="*/ 21586 w 21600"/>
              <a:gd name="connsiteY2" fmla="*/ 15099 h 21100"/>
              <a:gd name="connsiteX3" fmla="*/ 0 w 21600"/>
              <a:gd name="connsiteY3" fmla="*/ 20172 h 21100"/>
              <a:gd name="connsiteX4" fmla="*/ 0 w 21600"/>
              <a:gd name="connsiteY4" fmla="*/ 0 h 2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100">
                <a:moveTo>
                  <a:pt x="0" y="0"/>
                </a:moveTo>
                <a:lnTo>
                  <a:pt x="21600" y="0"/>
                </a:lnTo>
                <a:cubicBezTo>
                  <a:pt x="21600" y="5774"/>
                  <a:pt x="21586" y="9325"/>
                  <a:pt x="21586" y="15099"/>
                </a:cubicBezTo>
                <a:cubicBezTo>
                  <a:pt x="10786" y="15099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endParaRPr sz="1350"/>
          </a:p>
        </p:txBody>
      </p:sp>
      <p:sp>
        <p:nvSpPr>
          <p:cNvPr id="33" name="Shape 150"/>
          <p:cNvSpPr/>
          <p:nvPr/>
        </p:nvSpPr>
        <p:spPr>
          <a:xfrm>
            <a:off x="-30" y="3674"/>
            <a:ext cx="6868340" cy="771937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endParaRPr sz="1350"/>
          </a:p>
        </p:txBody>
      </p:sp>
      <p:sp>
        <p:nvSpPr>
          <p:cNvPr id="34" name="Shape 151"/>
          <p:cNvSpPr/>
          <p:nvPr/>
        </p:nvSpPr>
        <p:spPr>
          <a:xfrm>
            <a:off x="-3088" y="-18222"/>
            <a:ext cx="6905912" cy="706362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100"/>
              <a:gd name="connsiteX1" fmla="*/ 21600 w 21600"/>
              <a:gd name="connsiteY1" fmla="*/ 0 h 21100"/>
              <a:gd name="connsiteX2" fmla="*/ 21586 w 21600"/>
              <a:gd name="connsiteY2" fmla="*/ 15099 h 21100"/>
              <a:gd name="connsiteX3" fmla="*/ 0 w 21600"/>
              <a:gd name="connsiteY3" fmla="*/ 20172 h 21100"/>
              <a:gd name="connsiteX4" fmla="*/ 0 w 21600"/>
              <a:gd name="connsiteY4" fmla="*/ 0 h 2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100">
                <a:moveTo>
                  <a:pt x="0" y="0"/>
                </a:moveTo>
                <a:lnTo>
                  <a:pt x="21600" y="0"/>
                </a:lnTo>
                <a:cubicBezTo>
                  <a:pt x="21600" y="5774"/>
                  <a:pt x="21586" y="9325"/>
                  <a:pt x="21586" y="15099"/>
                </a:cubicBezTo>
                <a:cubicBezTo>
                  <a:pt x="10786" y="15099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000">
              <a:solidFill>
                <a:schemeClr val="bg1"/>
              </a:solidFill>
              <a:latin typeface="Arial Rounded MT Bold"/>
              <a:ea typeface="ヒラギノ角ゴ Pro W6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843463" y="4812509"/>
            <a:ext cx="1543050" cy="228601"/>
          </a:xfrm>
        </p:spPr>
        <p:txBody>
          <a:bodyPr/>
          <a:lstStyle/>
          <a:p>
            <a:fld id="{D109C2B1-F5E5-BD42-9FC7-1B803CDA68D8}" type="slidenum">
              <a:rPr lang="it-IT" smtClean="0">
                <a:solidFill>
                  <a:schemeClr val="bg1"/>
                </a:solidFill>
              </a:rPr>
              <a:t>2</a:t>
            </a:fld>
            <a:endParaRPr lang="it-IT">
              <a:solidFill>
                <a:schemeClr val="bg1"/>
              </a:solidFill>
            </a:endParaRPr>
          </a:p>
        </p:txBody>
      </p:sp>
      <p:sp>
        <p:nvSpPr>
          <p:cNvPr id="32" name="Shape 154"/>
          <p:cNvSpPr/>
          <p:nvPr/>
        </p:nvSpPr>
        <p:spPr>
          <a:xfrm>
            <a:off x="1440988" y="62511"/>
            <a:ext cx="1" cy="470136"/>
          </a:xfrm>
          <a:prstGeom prst="line">
            <a:avLst/>
          </a:prstGeom>
          <a:noFill/>
          <a:ln w="6350" cap="flat" cmpd="sng">
            <a:solidFill>
              <a:srgbClr val="FFFFFF"/>
            </a:solidFill>
            <a:prstDash val="solid"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 defTabSz="24108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900"/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21" y="52482"/>
            <a:ext cx="665540" cy="564959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4C52342A-6984-499D-8677-8B2725ED66CD}"/>
              </a:ext>
            </a:extLst>
          </p:cNvPr>
          <p:cNvSpPr txBox="1"/>
          <p:nvPr/>
        </p:nvSpPr>
        <p:spPr>
          <a:xfrm>
            <a:off x="400267" y="1066438"/>
            <a:ext cx="618518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endParaRPr lang="it-IT" sz="1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Sportello </a:t>
            </a:r>
            <a:r>
              <a:rPr lang="it-IT" sz="1200" b="1" dirty="0">
                <a:solidFill>
                  <a:srgbClr val="2F55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Orientamento</a:t>
            </a:r>
            <a:r>
              <a:rPr lang="it-IT" sz="1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it-IT" sz="1200" dirty="0">
                <a:solidFill>
                  <a:srgbClr val="333333"/>
                </a:solidFill>
                <a:latin typeface="fira-sans"/>
              </a:rPr>
              <a:t>offre la possibilità agli studenti di prenotare un appuntamento (in presenza o a distanza) per parlare con gli operatori del servizio orientamento.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rgbClr val="2F5597"/>
                </a:solidFill>
                <a:latin typeface="fira-sans"/>
              </a:rPr>
              <a:t>Sportello telefonico, e-mail, </a:t>
            </a:r>
            <a:r>
              <a:rPr lang="it-IT" sz="1200" b="1" dirty="0" err="1">
                <a:solidFill>
                  <a:srgbClr val="2F5597"/>
                </a:solidFill>
                <a:latin typeface="fira-sans"/>
              </a:rPr>
              <a:t>whatsapp</a:t>
            </a:r>
            <a:endParaRPr lang="it-IT" sz="1200" b="1" dirty="0">
              <a:solidFill>
                <a:srgbClr val="2F5597"/>
              </a:solidFill>
              <a:latin typeface="fira-sans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it-IT" sz="1200" b="1" dirty="0" err="1">
                <a:solidFill>
                  <a:srgbClr val="2F5597"/>
                </a:solidFill>
                <a:latin typeface="fira-sans"/>
              </a:rPr>
              <a:t>InfoPoint</a:t>
            </a:r>
            <a:r>
              <a:rPr lang="it-IT" sz="1200" b="1" dirty="0">
                <a:solidFill>
                  <a:srgbClr val="2F5597"/>
                </a:solidFill>
                <a:latin typeface="fira-sans"/>
              </a:rPr>
              <a:t>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rgbClr val="2F5597"/>
                </a:solidFill>
                <a:latin typeface="fira-sans"/>
              </a:rPr>
              <a:t>Incontri nelle scuole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rgbClr val="2F5597"/>
                </a:solidFill>
                <a:latin typeface="fira-sans"/>
              </a:rPr>
              <a:t>Open week e Open Day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rgbClr val="2F5597"/>
                </a:solidFill>
                <a:latin typeface="fira-sans"/>
              </a:rPr>
              <a:t>Stage di Orientamento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rgbClr val="2F5597"/>
                </a:solidFill>
                <a:latin typeface="fira-sans"/>
              </a:rPr>
              <a:t>PCTO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rgbClr val="2F5597"/>
                </a:solidFill>
                <a:latin typeface="fira-sans"/>
              </a:rPr>
              <a:t>Colloqui individuali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rgbClr val="2F55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Simulazioni test di ammissione ai corsi a numero programmato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rgbClr val="2F55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Salone Orientamenti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rgbClr val="2F55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Servizio di counseling psicologico «INSIEME»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rgbClr val="2F55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Progetto Matricole</a:t>
            </a:r>
          </a:p>
          <a:p>
            <a:endParaRPr lang="it-IT" sz="105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1050" dirty="0">
              <a:solidFill>
                <a:srgbClr val="333333"/>
              </a:solidFill>
              <a:latin typeface="fira-sans"/>
            </a:endParaRPr>
          </a:p>
          <a:p>
            <a:r>
              <a:rPr lang="it-IT" sz="105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it-IT" sz="2850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0941B00-42F3-430C-B1A1-2AFBE99F3E98}"/>
              </a:ext>
            </a:extLst>
          </p:cNvPr>
          <p:cNvSpPr txBox="1"/>
          <p:nvPr/>
        </p:nvSpPr>
        <p:spPr>
          <a:xfrm>
            <a:off x="1169132" y="752933"/>
            <a:ext cx="4647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Servizio Orientamento e Tutorato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7396A81D-9D89-45F7-A4AC-CCA679732DBC}"/>
              </a:ext>
            </a:extLst>
          </p:cNvPr>
          <p:cNvSpPr txBox="1"/>
          <p:nvPr/>
        </p:nvSpPr>
        <p:spPr>
          <a:xfrm>
            <a:off x="3578700" y="3436995"/>
            <a:ext cx="3006756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rgbClr val="203864"/>
                </a:solidFill>
              </a:rPr>
              <a:t>Dove trovarci:</a:t>
            </a:r>
          </a:p>
          <a:p>
            <a:pPr algn="ctr"/>
            <a:r>
              <a:rPr lang="it-IT" sz="1400" b="1" dirty="0">
                <a:solidFill>
                  <a:srgbClr val="203864"/>
                </a:solidFill>
              </a:rPr>
              <a:t>Tel. 010 2099690, orientamento@unige.it</a:t>
            </a:r>
          </a:p>
          <a:p>
            <a:pPr algn="ctr"/>
            <a:r>
              <a:rPr lang="it-IT" sz="1400" b="1" dirty="0">
                <a:solidFill>
                  <a:srgbClr val="203864"/>
                </a:solidFill>
              </a:rPr>
              <a:t>Piazza della Nunziata, 6 (2°- 3° piano), 16124, Genova</a:t>
            </a:r>
          </a:p>
        </p:txBody>
      </p:sp>
    </p:spTree>
    <p:extLst>
      <p:ext uri="{BB962C8B-B14F-4D97-AF65-F5344CB8AC3E}">
        <p14:creationId xmlns:p14="http://schemas.microsoft.com/office/powerpoint/2010/main" val="3274275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150"/>
          <p:cNvSpPr/>
          <p:nvPr/>
        </p:nvSpPr>
        <p:spPr>
          <a:xfrm flipH="1" flipV="1">
            <a:off x="-44824" y="4667425"/>
            <a:ext cx="6916223" cy="478654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endParaRPr sz="1350"/>
          </a:p>
        </p:txBody>
      </p:sp>
      <p:sp>
        <p:nvSpPr>
          <p:cNvPr id="38" name="Shape 151"/>
          <p:cNvSpPr/>
          <p:nvPr/>
        </p:nvSpPr>
        <p:spPr>
          <a:xfrm flipH="1" flipV="1">
            <a:off x="-44823" y="4711514"/>
            <a:ext cx="6913157" cy="434564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100"/>
              <a:gd name="connsiteX1" fmla="*/ 21600 w 21600"/>
              <a:gd name="connsiteY1" fmla="*/ 0 h 21100"/>
              <a:gd name="connsiteX2" fmla="*/ 21586 w 21600"/>
              <a:gd name="connsiteY2" fmla="*/ 15099 h 21100"/>
              <a:gd name="connsiteX3" fmla="*/ 0 w 21600"/>
              <a:gd name="connsiteY3" fmla="*/ 20172 h 21100"/>
              <a:gd name="connsiteX4" fmla="*/ 0 w 21600"/>
              <a:gd name="connsiteY4" fmla="*/ 0 h 2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100">
                <a:moveTo>
                  <a:pt x="0" y="0"/>
                </a:moveTo>
                <a:lnTo>
                  <a:pt x="21600" y="0"/>
                </a:lnTo>
                <a:cubicBezTo>
                  <a:pt x="21600" y="5774"/>
                  <a:pt x="21586" y="9325"/>
                  <a:pt x="21586" y="15099"/>
                </a:cubicBezTo>
                <a:cubicBezTo>
                  <a:pt x="10786" y="15099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endParaRPr sz="1350"/>
          </a:p>
        </p:txBody>
      </p:sp>
      <p:sp>
        <p:nvSpPr>
          <p:cNvPr id="33" name="Shape 150"/>
          <p:cNvSpPr/>
          <p:nvPr/>
        </p:nvSpPr>
        <p:spPr>
          <a:xfrm>
            <a:off x="-30" y="3674"/>
            <a:ext cx="6868340" cy="771937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endParaRPr sz="1350"/>
          </a:p>
        </p:txBody>
      </p:sp>
      <p:sp>
        <p:nvSpPr>
          <p:cNvPr id="34" name="Shape 151"/>
          <p:cNvSpPr/>
          <p:nvPr/>
        </p:nvSpPr>
        <p:spPr>
          <a:xfrm>
            <a:off x="-3088" y="-18222"/>
            <a:ext cx="6905912" cy="706362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100"/>
              <a:gd name="connsiteX1" fmla="*/ 21600 w 21600"/>
              <a:gd name="connsiteY1" fmla="*/ 0 h 21100"/>
              <a:gd name="connsiteX2" fmla="*/ 21586 w 21600"/>
              <a:gd name="connsiteY2" fmla="*/ 15099 h 21100"/>
              <a:gd name="connsiteX3" fmla="*/ 0 w 21600"/>
              <a:gd name="connsiteY3" fmla="*/ 20172 h 21100"/>
              <a:gd name="connsiteX4" fmla="*/ 0 w 21600"/>
              <a:gd name="connsiteY4" fmla="*/ 0 h 2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100">
                <a:moveTo>
                  <a:pt x="0" y="0"/>
                </a:moveTo>
                <a:lnTo>
                  <a:pt x="21600" y="0"/>
                </a:lnTo>
                <a:cubicBezTo>
                  <a:pt x="21600" y="5774"/>
                  <a:pt x="21586" y="9325"/>
                  <a:pt x="21586" y="15099"/>
                </a:cubicBezTo>
                <a:cubicBezTo>
                  <a:pt x="10786" y="15099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000">
              <a:solidFill>
                <a:schemeClr val="bg1"/>
              </a:solidFill>
              <a:latin typeface="Arial Rounded MT Bold"/>
              <a:ea typeface="ヒラギノ角ゴ Pro W6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843463" y="4812509"/>
            <a:ext cx="1543050" cy="228601"/>
          </a:xfrm>
        </p:spPr>
        <p:txBody>
          <a:bodyPr/>
          <a:lstStyle/>
          <a:p>
            <a:fld id="{D109C2B1-F5E5-BD42-9FC7-1B803CDA68D8}" type="slidenum">
              <a:rPr lang="it-IT" smtClean="0">
                <a:solidFill>
                  <a:schemeClr val="bg1"/>
                </a:solidFill>
              </a:rPr>
              <a:t>3</a:t>
            </a:fld>
            <a:endParaRPr lang="it-IT">
              <a:solidFill>
                <a:schemeClr val="bg1"/>
              </a:solidFill>
            </a:endParaRPr>
          </a:p>
        </p:txBody>
      </p:sp>
      <p:sp>
        <p:nvSpPr>
          <p:cNvPr id="32" name="Shape 154"/>
          <p:cNvSpPr/>
          <p:nvPr/>
        </p:nvSpPr>
        <p:spPr>
          <a:xfrm>
            <a:off x="1440988" y="62511"/>
            <a:ext cx="1" cy="470136"/>
          </a:xfrm>
          <a:prstGeom prst="line">
            <a:avLst/>
          </a:prstGeom>
          <a:noFill/>
          <a:ln w="6350" cap="flat" cmpd="sng">
            <a:solidFill>
              <a:srgbClr val="FFFFFF"/>
            </a:solidFill>
            <a:prstDash val="solid"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 defTabSz="24108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900"/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21" y="52482"/>
            <a:ext cx="665540" cy="564959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4C52342A-6984-499D-8677-8B2725ED66CD}"/>
              </a:ext>
            </a:extLst>
          </p:cNvPr>
          <p:cNvSpPr txBox="1"/>
          <p:nvPr/>
        </p:nvSpPr>
        <p:spPr>
          <a:xfrm>
            <a:off x="268321" y="819700"/>
            <a:ext cx="6185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>
                <a:solidFill>
                  <a:srgbClr val="0070C0"/>
                </a:solidFill>
                <a:ea typeface="ヒラギノ角ゴ Pro W6"/>
              </a:rPr>
              <a:t>Progetto matricole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8D7F945-387C-4871-AC41-5F18DBC98CEA}"/>
              </a:ext>
            </a:extLst>
          </p:cNvPr>
          <p:cNvSpPr txBox="1"/>
          <p:nvPr/>
        </p:nvSpPr>
        <p:spPr>
          <a:xfrm>
            <a:off x="533729" y="1100474"/>
            <a:ext cx="5756051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it-IT" altLang="it-IT" sz="1400" b="1" dirty="0">
              <a:solidFill>
                <a:prstClr val="black"/>
              </a:solidFill>
              <a:latin typeface="Calibri"/>
              <a:ea typeface="Segoe UI Emoji" panose="020B0502040204020203" pitchFamily="34" charset="0"/>
              <a:cs typeface="Arial" panose="020B0604020202020204" pitchFamily="34" charset="0"/>
            </a:endParaRPr>
          </a:p>
          <a:p>
            <a:pPr algn="just">
              <a:buBlip>
                <a:blip r:embed="rId4"/>
              </a:buBlip>
              <a:defRPr/>
            </a:pPr>
            <a:r>
              <a:rPr lang="it-IT" altLang="it-IT" sz="1400" b="1" dirty="0">
                <a:solidFill>
                  <a:srgbClr val="002060"/>
                </a:solidFill>
                <a:latin typeface="Calibri"/>
                <a:ea typeface="Segoe UI Emoji"/>
                <a:cs typeface="Arial"/>
              </a:rPr>
              <a:t> È rivolto a tutti gli studenti del 1° anno dei corsi di laurea triennale e magistrale a ciclo unico dell’Ateneo di Genova</a:t>
            </a:r>
          </a:p>
          <a:p>
            <a:pPr algn="just">
              <a:buBlip>
                <a:blip r:embed="rId4"/>
              </a:buBlip>
              <a:defRPr/>
            </a:pPr>
            <a:endParaRPr lang="it-IT" altLang="it-IT" sz="1400" b="1" dirty="0">
              <a:solidFill>
                <a:srgbClr val="002060"/>
              </a:solidFill>
              <a:latin typeface="Calibri"/>
              <a:ea typeface="Segoe UI Emoji" panose="020B0502040204020203" pitchFamily="34" charset="0"/>
              <a:cs typeface="Arial" panose="020B0604020202020204" pitchFamily="34" charset="0"/>
            </a:endParaRPr>
          </a:p>
          <a:p>
            <a:pPr algn="just">
              <a:buBlip>
                <a:blip r:embed="rId4"/>
              </a:buBlip>
              <a:defRPr/>
            </a:pPr>
            <a:r>
              <a:rPr lang="it-IT" altLang="it-IT" sz="1400" b="1" dirty="0">
                <a:solidFill>
                  <a:srgbClr val="002060"/>
                </a:solidFill>
                <a:latin typeface="Calibri"/>
                <a:ea typeface="Segoe UI Emoji"/>
                <a:cs typeface="Arial"/>
              </a:rPr>
              <a:t> È finalizzato a favorire un buon inserimento nell’università mettendo a disposizione delle matricole servizi di </a:t>
            </a:r>
            <a:r>
              <a:rPr lang="it-IT" altLang="it-IT" sz="1400" b="1" u="sng" dirty="0">
                <a:solidFill>
                  <a:srgbClr val="002060"/>
                </a:solidFill>
                <a:latin typeface="Calibri"/>
                <a:ea typeface="Segoe UI Emoji"/>
                <a:cs typeface="Arial"/>
              </a:rPr>
              <a:t>informazione</a:t>
            </a:r>
            <a:r>
              <a:rPr lang="it-IT" altLang="it-IT" sz="1400" b="1" dirty="0">
                <a:solidFill>
                  <a:srgbClr val="002060"/>
                </a:solidFill>
                <a:latin typeface="Calibri"/>
                <a:ea typeface="Segoe UI Emoji"/>
                <a:cs typeface="Arial"/>
              </a:rPr>
              <a:t>, </a:t>
            </a:r>
            <a:r>
              <a:rPr lang="it-IT" altLang="it-IT" sz="1400" b="1" u="sng" dirty="0">
                <a:solidFill>
                  <a:srgbClr val="002060"/>
                </a:solidFill>
                <a:latin typeface="Calibri"/>
                <a:ea typeface="Segoe UI Emoji"/>
                <a:cs typeface="Arial"/>
              </a:rPr>
              <a:t>consulenza,</a:t>
            </a:r>
            <a:r>
              <a:rPr lang="it-IT" altLang="it-IT" sz="1400" b="1" dirty="0">
                <a:solidFill>
                  <a:srgbClr val="002060"/>
                </a:solidFill>
                <a:latin typeface="Calibri"/>
                <a:ea typeface="Segoe UI Emoji"/>
                <a:cs typeface="Arial"/>
              </a:rPr>
              <a:t> e </a:t>
            </a:r>
            <a:r>
              <a:rPr lang="it-IT" altLang="it-IT" sz="1400" b="1" u="sng" dirty="0">
                <a:solidFill>
                  <a:srgbClr val="002060"/>
                </a:solidFill>
                <a:latin typeface="Calibri"/>
                <a:ea typeface="Segoe UI Emoji"/>
                <a:cs typeface="Arial"/>
              </a:rPr>
              <a:t>attività</a:t>
            </a:r>
            <a:r>
              <a:rPr lang="it-IT" altLang="it-IT" sz="1400" b="1" dirty="0">
                <a:solidFill>
                  <a:srgbClr val="002060"/>
                </a:solidFill>
                <a:latin typeface="Calibri"/>
                <a:ea typeface="Segoe UI Emoji"/>
                <a:cs typeface="Arial"/>
              </a:rPr>
              <a:t> </a:t>
            </a:r>
            <a:r>
              <a:rPr lang="it-IT" altLang="it-IT" sz="1400" b="1" u="sng" dirty="0">
                <a:solidFill>
                  <a:srgbClr val="002060"/>
                </a:solidFill>
                <a:latin typeface="Calibri"/>
                <a:ea typeface="Segoe UI Emoji"/>
                <a:cs typeface="Arial"/>
              </a:rPr>
              <a:t>accompagnamento al successo formativo</a:t>
            </a:r>
          </a:p>
          <a:p>
            <a:pPr algn="just">
              <a:defRPr/>
            </a:pPr>
            <a:endParaRPr lang="it-IT" altLang="it-IT" sz="1400" b="1" dirty="0">
              <a:solidFill>
                <a:srgbClr val="002060"/>
              </a:solidFill>
              <a:latin typeface="Calibri"/>
              <a:ea typeface="Segoe UI Emoji" panose="020B0502040204020203" pitchFamily="34" charset="0"/>
              <a:cs typeface="Arial" panose="020B0604020202020204" pitchFamily="34" charset="0"/>
            </a:endParaRPr>
          </a:p>
          <a:p>
            <a:pPr algn="just">
              <a:buBlip>
                <a:blip r:embed="rId4"/>
              </a:buBlip>
              <a:defRPr/>
            </a:pPr>
            <a:r>
              <a:rPr lang="it-IT" altLang="it-IT" sz="1400" b="1" dirty="0">
                <a:solidFill>
                  <a:srgbClr val="002060"/>
                </a:solidFill>
                <a:latin typeface="Calibri"/>
                <a:ea typeface="Segoe UI Emoji"/>
                <a:cs typeface="Arial"/>
              </a:rPr>
              <a:t> Si inserisce nell’ambito dei servizi di tutorato attivati in ogni corso di studio</a:t>
            </a:r>
          </a:p>
          <a:p>
            <a:pPr algn="just">
              <a:buBlip>
                <a:blip r:embed="rId4"/>
              </a:buBlip>
              <a:defRPr/>
            </a:pPr>
            <a:endParaRPr lang="it-IT" altLang="it-IT" sz="1400" b="1" dirty="0">
              <a:solidFill>
                <a:srgbClr val="002060"/>
              </a:solidFill>
              <a:latin typeface="Calibri"/>
              <a:ea typeface="Segoe UI Emoji"/>
              <a:cs typeface="Arial"/>
            </a:endParaRPr>
          </a:p>
          <a:p>
            <a:pPr algn="just">
              <a:buBlip>
                <a:blip r:embed="rId4"/>
              </a:buBlip>
              <a:defRPr/>
            </a:pPr>
            <a:r>
              <a:rPr lang="it-IT" altLang="it-IT" sz="1400" b="1" dirty="0">
                <a:solidFill>
                  <a:srgbClr val="002060"/>
                </a:solidFill>
                <a:latin typeface="Calibri"/>
                <a:ea typeface="Segoe UI Emoji"/>
                <a:cs typeface="Arial"/>
              </a:rPr>
              <a:t> Si avvale di un </a:t>
            </a:r>
            <a:r>
              <a:rPr lang="it-IT" altLang="it-IT" sz="1400" b="1" u="sng" dirty="0">
                <a:solidFill>
                  <a:srgbClr val="002060"/>
                </a:solidFill>
                <a:latin typeface="Calibri"/>
                <a:ea typeface="Segoe UI Emoji"/>
                <a:cs typeface="Arial"/>
              </a:rPr>
              <a:t>team</a:t>
            </a:r>
            <a:r>
              <a:rPr lang="it-IT" altLang="it-IT" sz="1400" b="1" dirty="0">
                <a:solidFill>
                  <a:srgbClr val="002060"/>
                </a:solidFill>
                <a:latin typeface="Calibri"/>
                <a:ea typeface="Segoe UI Emoji"/>
                <a:cs typeface="Arial"/>
              </a:rPr>
              <a:t> formato da docenti, tutor, tutor coordinatrici e altro personale specificamente formato </a:t>
            </a:r>
            <a:endParaRPr lang="it-IT" sz="1400" dirty="0">
              <a:solidFill>
                <a:srgbClr val="000000"/>
              </a:solidFill>
              <a:ea typeface="+mn-lt"/>
              <a:cs typeface="+mn-lt"/>
            </a:endParaRPr>
          </a:p>
          <a:p>
            <a:pPr>
              <a:defRPr/>
            </a:pPr>
            <a:endParaRPr lang="it-IT" altLang="it-IT" sz="1400" b="1" dirty="0">
              <a:solidFill>
                <a:srgbClr val="0070C0"/>
              </a:solidFill>
              <a:latin typeface="Calibri"/>
              <a:ea typeface="Segoe UI Emoji"/>
              <a:cs typeface="Arial"/>
            </a:endParaRPr>
          </a:p>
          <a:p>
            <a:pPr algn="ctr"/>
            <a:r>
              <a:rPr lang="it-IT" altLang="it-IT" sz="1400" b="1" dirty="0">
                <a:solidFill>
                  <a:srgbClr val="0070C0"/>
                </a:solidFill>
                <a:latin typeface="Calibri" panose="020F0502020204030204" pitchFamily="34" charset="0"/>
                <a:ea typeface="Segoe UI Emoji"/>
                <a:cs typeface="Arial"/>
              </a:rPr>
              <a:t>progettomatricole@unige.it</a:t>
            </a:r>
          </a:p>
        </p:txBody>
      </p:sp>
    </p:spTree>
    <p:extLst>
      <p:ext uri="{BB962C8B-B14F-4D97-AF65-F5344CB8AC3E}">
        <p14:creationId xmlns:p14="http://schemas.microsoft.com/office/powerpoint/2010/main" val="711356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150"/>
          <p:cNvSpPr/>
          <p:nvPr/>
        </p:nvSpPr>
        <p:spPr>
          <a:xfrm flipH="1" flipV="1">
            <a:off x="-44824" y="4667425"/>
            <a:ext cx="6916223" cy="478654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endParaRPr sz="1350"/>
          </a:p>
        </p:txBody>
      </p:sp>
      <p:sp>
        <p:nvSpPr>
          <p:cNvPr id="38" name="Shape 151"/>
          <p:cNvSpPr/>
          <p:nvPr/>
        </p:nvSpPr>
        <p:spPr>
          <a:xfrm flipH="1" flipV="1">
            <a:off x="-44823" y="4711514"/>
            <a:ext cx="6913157" cy="434564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100"/>
              <a:gd name="connsiteX1" fmla="*/ 21600 w 21600"/>
              <a:gd name="connsiteY1" fmla="*/ 0 h 21100"/>
              <a:gd name="connsiteX2" fmla="*/ 21586 w 21600"/>
              <a:gd name="connsiteY2" fmla="*/ 15099 h 21100"/>
              <a:gd name="connsiteX3" fmla="*/ 0 w 21600"/>
              <a:gd name="connsiteY3" fmla="*/ 20172 h 21100"/>
              <a:gd name="connsiteX4" fmla="*/ 0 w 21600"/>
              <a:gd name="connsiteY4" fmla="*/ 0 h 2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100">
                <a:moveTo>
                  <a:pt x="0" y="0"/>
                </a:moveTo>
                <a:lnTo>
                  <a:pt x="21600" y="0"/>
                </a:lnTo>
                <a:cubicBezTo>
                  <a:pt x="21600" y="5774"/>
                  <a:pt x="21586" y="9325"/>
                  <a:pt x="21586" y="15099"/>
                </a:cubicBezTo>
                <a:cubicBezTo>
                  <a:pt x="10786" y="15099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endParaRPr sz="1350"/>
          </a:p>
        </p:txBody>
      </p:sp>
      <p:sp>
        <p:nvSpPr>
          <p:cNvPr id="33" name="Shape 150"/>
          <p:cNvSpPr/>
          <p:nvPr/>
        </p:nvSpPr>
        <p:spPr>
          <a:xfrm>
            <a:off x="-30" y="3674"/>
            <a:ext cx="6868340" cy="771937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endParaRPr sz="1350"/>
          </a:p>
        </p:txBody>
      </p:sp>
      <p:sp>
        <p:nvSpPr>
          <p:cNvPr id="34" name="Shape 151"/>
          <p:cNvSpPr/>
          <p:nvPr/>
        </p:nvSpPr>
        <p:spPr>
          <a:xfrm>
            <a:off x="-3088" y="-18222"/>
            <a:ext cx="6905912" cy="706362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100"/>
              <a:gd name="connsiteX1" fmla="*/ 21600 w 21600"/>
              <a:gd name="connsiteY1" fmla="*/ 0 h 21100"/>
              <a:gd name="connsiteX2" fmla="*/ 21586 w 21600"/>
              <a:gd name="connsiteY2" fmla="*/ 15099 h 21100"/>
              <a:gd name="connsiteX3" fmla="*/ 0 w 21600"/>
              <a:gd name="connsiteY3" fmla="*/ 20172 h 21100"/>
              <a:gd name="connsiteX4" fmla="*/ 0 w 21600"/>
              <a:gd name="connsiteY4" fmla="*/ 0 h 2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100">
                <a:moveTo>
                  <a:pt x="0" y="0"/>
                </a:moveTo>
                <a:lnTo>
                  <a:pt x="21600" y="0"/>
                </a:lnTo>
                <a:cubicBezTo>
                  <a:pt x="21600" y="5774"/>
                  <a:pt x="21586" y="9325"/>
                  <a:pt x="21586" y="15099"/>
                </a:cubicBezTo>
                <a:cubicBezTo>
                  <a:pt x="10786" y="15099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000">
              <a:solidFill>
                <a:schemeClr val="bg1"/>
              </a:solidFill>
              <a:latin typeface="Arial Rounded MT Bold"/>
              <a:ea typeface="ヒラギノ角ゴ Pro W6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843463" y="4812509"/>
            <a:ext cx="1543050" cy="228601"/>
          </a:xfrm>
        </p:spPr>
        <p:txBody>
          <a:bodyPr/>
          <a:lstStyle/>
          <a:p>
            <a:fld id="{D109C2B1-F5E5-BD42-9FC7-1B803CDA68D8}" type="slidenum">
              <a:rPr lang="it-IT" smtClean="0">
                <a:solidFill>
                  <a:schemeClr val="bg1"/>
                </a:solidFill>
              </a:rPr>
              <a:t>4</a:t>
            </a:fld>
            <a:endParaRPr lang="it-IT">
              <a:solidFill>
                <a:schemeClr val="bg1"/>
              </a:solidFill>
            </a:endParaRPr>
          </a:p>
        </p:txBody>
      </p:sp>
      <p:sp>
        <p:nvSpPr>
          <p:cNvPr id="32" name="Shape 154"/>
          <p:cNvSpPr/>
          <p:nvPr/>
        </p:nvSpPr>
        <p:spPr>
          <a:xfrm>
            <a:off x="1440988" y="62511"/>
            <a:ext cx="1" cy="470136"/>
          </a:xfrm>
          <a:prstGeom prst="line">
            <a:avLst/>
          </a:prstGeom>
          <a:noFill/>
          <a:ln w="6350" cap="flat" cmpd="sng">
            <a:solidFill>
              <a:srgbClr val="FFFFFF"/>
            </a:solidFill>
            <a:prstDash val="solid"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 defTabSz="24108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900"/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21" y="52482"/>
            <a:ext cx="665540" cy="564959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382FABC-49AB-49A9-8104-24C374E59275}"/>
              </a:ext>
            </a:extLst>
          </p:cNvPr>
          <p:cNvSpPr txBox="1"/>
          <p:nvPr/>
        </p:nvSpPr>
        <p:spPr>
          <a:xfrm>
            <a:off x="2078413" y="819700"/>
            <a:ext cx="3476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0070C0"/>
                </a:solidFill>
                <a:ea typeface="Calibri"/>
                <a:cs typeface="Calibri"/>
              </a:rPr>
              <a:t>Alcune figure coinvolte</a:t>
            </a:r>
            <a:endParaRPr lang="it-IT" sz="2400" b="1" dirty="0">
              <a:solidFill>
                <a:srgbClr val="0070C0"/>
              </a:solidFill>
            </a:endParaRPr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7F0921F5-FE44-4F47-B9AE-E5A2245C273D}"/>
              </a:ext>
            </a:extLst>
          </p:cNvPr>
          <p:cNvGrpSpPr/>
          <p:nvPr/>
        </p:nvGrpSpPr>
        <p:grpSpPr>
          <a:xfrm>
            <a:off x="1019500" y="1446471"/>
            <a:ext cx="5060196" cy="2715200"/>
            <a:chOff x="274041" y="1443172"/>
            <a:chExt cx="8239067" cy="3965249"/>
          </a:xfrm>
        </p:grpSpPr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A02B27E4-F93F-4C34-A96B-376AD881258F}"/>
                </a:ext>
              </a:extLst>
            </p:cNvPr>
            <p:cNvSpPr/>
            <p:nvPr/>
          </p:nvSpPr>
          <p:spPr>
            <a:xfrm>
              <a:off x="274041" y="1443172"/>
              <a:ext cx="3940474" cy="802152"/>
            </a:xfrm>
            <a:prstGeom prst="rect">
              <a:avLst/>
            </a:prstGeom>
            <a:solidFill>
              <a:srgbClr val="4472C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013" b="1" dirty="0"/>
            </a:p>
            <a:p>
              <a:pPr algn="ctr"/>
              <a:endParaRPr lang="it-IT" sz="900" b="1" u="sng" dirty="0"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endParaRPr>
            </a:p>
            <a:p>
              <a:pPr algn="ctr"/>
              <a:r>
                <a:rPr lang="it-IT" sz="900" b="1" u="sng" dirty="0">
                  <a:hlinkClick r:id="" action="ppaction://noaction">
                    <a:extLst>
                      <a:ext uri="{A12FA001-AC4F-418D-AE19-62706E023703}">
                        <ahyp:hlinkClr xmlns:ahyp="http://schemas.microsoft.com/office/drawing/2018/hyperlinkcolor" xmlns="" val="tx"/>
                      </a:ext>
                    </a:extLst>
                  </a:hlinkClick>
                </a:rPr>
                <a:t>Servizio orientamento e tutorato</a:t>
              </a:r>
              <a:r>
                <a:rPr lang="it-IT" sz="900" b="1" u="sng" dirty="0"/>
                <a:t>: </a:t>
              </a:r>
              <a:r>
                <a:rPr lang="it-IT" sz="900" b="1" u="sng" dirty="0">
                  <a:hlinkClick r:id="rId4">
                    <a:extLst>
                      <a:ext uri="{A12FA001-AC4F-418D-AE19-62706E023703}">
                        <ahyp:hlinkClr xmlns:ahyp="http://schemas.microsoft.com/office/drawing/2018/hyperlinkcolor" xmlns="" val="tx"/>
                      </a:ext>
                    </a:extLst>
                  </a:hlinkClick>
                </a:rPr>
                <a:t>settore orientamento in itinere e tutorato</a:t>
              </a:r>
              <a:r>
                <a:rPr lang="it-IT" sz="900" b="1" u="sng" dirty="0"/>
                <a:t> </a:t>
              </a:r>
            </a:p>
            <a:p>
              <a:pPr algn="ctr"/>
              <a:endParaRPr lang="it-IT" sz="1013" dirty="0"/>
            </a:p>
            <a:p>
              <a:pPr algn="ctr"/>
              <a:endParaRPr lang="it-IT" sz="1013" dirty="0"/>
            </a:p>
          </p:txBody>
        </p:sp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1E12F0C8-CB03-452A-9CF5-04B68809AEAC}"/>
                </a:ext>
              </a:extLst>
            </p:cNvPr>
            <p:cNvSpPr/>
            <p:nvPr/>
          </p:nvSpPr>
          <p:spPr>
            <a:xfrm>
              <a:off x="274041" y="2889590"/>
              <a:ext cx="4028617" cy="805377"/>
            </a:xfrm>
            <a:prstGeom prst="rect">
              <a:avLst/>
            </a:prstGeom>
            <a:solidFill>
              <a:srgbClr val="4472C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it-IT" sz="900" b="1"/>
                <a:t>Delegato all'orientamento di Scuola Coordinatori dei Corsi di Laurea</a:t>
              </a:r>
              <a:endParaRPr lang="it-IT" sz="900">
                <a:ea typeface="Calibri" panose="020F0502020204030204"/>
                <a:cs typeface="Calibri" panose="020F0502020204030204"/>
              </a:endParaRPr>
            </a:p>
          </p:txBody>
        </p:sp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256B5BF6-293F-43B1-9A83-A0D242123D1A}"/>
                </a:ext>
              </a:extLst>
            </p:cNvPr>
            <p:cNvSpPr/>
            <p:nvPr/>
          </p:nvSpPr>
          <p:spPr>
            <a:xfrm>
              <a:off x="274043" y="4388139"/>
              <a:ext cx="3966172" cy="1020282"/>
            </a:xfrm>
            <a:prstGeom prst="rect">
              <a:avLst/>
            </a:prstGeom>
            <a:solidFill>
              <a:srgbClr val="4472C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it-IT" sz="900" b="1" dirty="0"/>
                <a:t>Team docenti interni ai dipartimenti con composizione/numerosità variabile</a:t>
              </a:r>
              <a:endParaRPr lang="it-IT" dirty="0"/>
            </a:p>
            <a:p>
              <a:pPr algn="ctr"/>
              <a:endParaRPr lang="it-IT" sz="900" dirty="0">
                <a:ea typeface="Calibri"/>
                <a:cs typeface="Calibri"/>
              </a:endParaRPr>
            </a:p>
          </p:txBody>
        </p:sp>
        <p:sp>
          <p:nvSpPr>
            <p:cNvPr id="19" name="Rettangolo 18">
              <a:extLst>
                <a:ext uri="{FF2B5EF4-FFF2-40B4-BE49-F238E27FC236}">
                  <a16:creationId xmlns:a16="http://schemas.microsoft.com/office/drawing/2014/main" id="{5ADC70BF-9817-4254-A9C4-68B51FA4A6D8}"/>
                </a:ext>
              </a:extLst>
            </p:cNvPr>
            <p:cNvSpPr/>
            <p:nvPr/>
          </p:nvSpPr>
          <p:spPr>
            <a:xfrm>
              <a:off x="4691521" y="2870438"/>
              <a:ext cx="3821587" cy="783667"/>
            </a:xfrm>
            <a:prstGeom prst="rect">
              <a:avLst/>
            </a:prstGeom>
            <a:solidFill>
              <a:srgbClr val="4472C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it-IT" sz="900" b="1"/>
                <a:t>Tutor d’accoglienza</a:t>
              </a:r>
            </a:p>
          </p:txBody>
        </p:sp>
      </p:grpSp>
      <p:sp>
        <p:nvSpPr>
          <p:cNvPr id="20" name="Rettangolo 19">
            <a:extLst>
              <a:ext uri="{FF2B5EF4-FFF2-40B4-BE49-F238E27FC236}">
                <a16:creationId xmlns:a16="http://schemas.microsoft.com/office/drawing/2014/main" id="{76A0F559-AC55-49F4-A740-2D247D85B154}"/>
              </a:ext>
            </a:extLst>
          </p:cNvPr>
          <p:cNvSpPr/>
          <p:nvPr/>
        </p:nvSpPr>
        <p:spPr>
          <a:xfrm>
            <a:off x="3732588" y="1446471"/>
            <a:ext cx="2347109" cy="513695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sz="900" b="1" dirty="0"/>
              <a:t>Tutor Coordinatrici PM</a:t>
            </a:r>
          </a:p>
          <a:p>
            <a:pPr algn="ctr"/>
            <a:endParaRPr lang="it-IT" sz="900" dirty="0">
              <a:cs typeface="Calibri"/>
            </a:endParaRP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381E3B58-FE1D-47AA-896C-E63F5B621483}"/>
              </a:ext>
            </a:extLst>
          </p:cNvPr>
          <p:cNvSpPr/>
          <p:nvPr/>
        </p:nvSpPr>
        <p:spPr>
          <a:xfrm>
            <a:off x="3732587" y="3474929"/>
            <a:ext cx="2347110" cy="686742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sz="900" b="1" dirty="0"/>
              <a:t>Tutor didattici, Tutor alla pari, Tutor didattici PM</a:t>
            </a:r>
            <a:endParaRPr lang="it-IT" sz="900" b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3760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150"/>
          <p:cNvSpPr/>
          <p:nvPr/>
        </p:nvSpPr>
        <p:spPr>
          <a:xfrm flipH="1" flipV="1">
            <a:off x="-44824" y="4667425"/>
            <a:ext cx="6916223" cy="478654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endParaRPr sz="1350"/>
          </a:p>
        </p:txBody>
      </p:sp>
      <p:sp>
        <p:nvSpPr>
          <p:cNvPr id="38" name="Shape 151"/>
          <p:cNvSpPr/>
          <p:nvPr/>
        </p:nvSpPr>
        <p:spPr>
          <a:xfrm flipH="1" flipV="1">
            <a:off x="-44823" y="4711514"/>
            <a:ext cx="6913157" cy="434564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100"/>
              <a:gd name="connsiteX1" fmla="*/ 21600 w 21600"/>
              <a:gd name="connsiteY1" fmla="*/ 0 h 21100"/>
              <a:gd name="connsiteX2" fmla="*/ 21586 w 21600"/>
              <a:gd name="connsiteY2" fmla="*/ 15099 h 21100"/>
              <a:gd name="connsiteX3" fmla="*/ 0 w 21600"/>
              <a:gd name="connsiteY3" fmla="*/ 20172 h 21100"/>
              <a:gd name="connsiteX4" fmla="*/ 0 w 21600"/>
              <a:gd name="connsiteY4" fmla="*/ 0 h 2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100">
                <a:moveTo>
                  <a:pt x="0" y="0"/>
                </a:moveTo>
                <a:lnTo>
                  <a:pt x="21600" y="0"/>
                </a:lnTo>
                <a:cubicBezTo>
                  <a:pt x="21600" y="5774"/>
                  <a:pt x="21586" y="9325"/>
                  <a:pt x="21586" y="15099"/>
                </a:cubicBezTo>
                <a:cubicBezTo>
                  <a:pt x="10786" y="15099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endParaRPr sz="1350"/>
          </a:p>
        </p:txBody>
      </p:sp>
      <p:sp>
        <p:nvSpPr>
          <p:cNvPr id="33" name="Shape 150"/>
          <p:cNvSpPr/>
          <p:nvPr/>
        </p:nvSpPr>
        <p:spPr>
          <a:xfrm>
            <a:off x="-30" y="3674"/>
            <a:ext cx="6868340" cy="771937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endParaRPr sz="1350"/>
          </a:p>
        </p:txBody>
      </p:sp>
      <p:sp>
        <p:nvSpPr>
          <p:cNvPr id="34" name="Shape 151"/>
          <p:cNvSpPr/>
          <p:nvPr/>
        </p:nvSpPr>
        <p:spPr>
          <a:xfrm>
            <a:off x="-3088" y="-18222"/>
            <a:ext cx="6905912" cy="706362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100"/>
              <a:gd name="connsiteX1" fmla="*/ 21600 w 21600"/>
              <a:gd name="connsiteY1" fmla="*/ 0 h 21100"/>
              <a:gd name="connsiteX2" fmla="*/ 21586 w 21600"/>
              <a:gd name="connsiteY2" fmla="*/ 15099 h 21100"/>
              <a:gd name="connsiteX3" fmla="*/ 0 w 21600"/>
              <a:gd name="connsiteY3" fmla="*/ 20172 h 21100"/>
              <a:gd name="connsiteX4" fmla="*/ 0 w 21600"/>
              <a:gd name="connsiteY4" fmla="*/ 0 h 2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100">
                <a:moveTo>
                  <a:pt x="0" y="0"/>
                </a:moveTo>
                <a:lnTo>
                  <a:pt x="21600" y="0"/>
                </a:lnTo>
                <a:cubicBezTo>
                  <a:pt x="21600" y="5774"/>
                  <a:pt x="21586" y="9325"/>
                  <a:pt x="21586" y="15099"/>
                </a:cubicBezTo>
                <a:cubicBezTo>
                  <a:pt x="10786" y="15099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000">
              <a:solidFill>
                <a:schemeClr val="bg1"/>
              </a:solidFill>
              <a:latin typeface="Arial Rounded MT Bold"/>
              <a:ea typeface="ヒラギノ角ゴ Pro W6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843463" y="4812509"/>
            <a:ext cx="1543050" cy="228601"/>
          </a:xfrm>
        </p:spPr>
        <p:txBody>
          <a:bodyPr/>
          <a:lstStyle/>
          <a:p>
            <a:fld id="{D109C2B1-F5E5-BD42-9FC7-1B803CDA68D8}" type="slidenum">
              <a:rPr lang="it-IT" smtClean="0">
                <a:solidFill>
                  <a:schemeClr val="bg1"/>
                </a:solidFill>
              </a:rPr>
              <a:t>5</a:t>
            </a:fld>
            <a:endParaRPr lang="it-IT">
              <a:solidFill>
                <a:schemeClr val="bg1"/>
              </a:solidFill>
            </a:endParaRPr>
          </a:p>
        </p:txBody>
      </p:sp>
      <p:sp>
        <p:nvSpPr>
          <p:cNvPr id="32" name="Shape 154"/>
          <p:cNvSpPr/>
          <p:nvPr/>
        </p:nvSpPr>
        <p:spPr>
          <a:xfrm>
            <a:off x="1440988" y="62511"/>
            <a:ext cx="1" cy="470136"/>
          </a:xfrm>
          <a:prstGeom prst="line">
            <a:avLst/>
          </a:prstGeom>
          <a:noFill/>
          <a:ln w="6350" cap="flat" cmpd="sng">
            <a:solidFill>
              <a:srgbClr val="FFFFFF"/>
            </a:solidFill>
            <a:prstDash val="solid"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 defTabSz="24108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900"/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21" y="52482"/>
            <a:ext cx="665540" cy="564959"/>
          </a:xfrm>
          <a:prstGeom prst="rect">
            <a:avLst/>
          </a:prstGeom>
        </p:spPr>
      </p:pic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E47C9ED1-3A0E-4092-BD60-DB761CAE5CD0}"/>
              </a:ext>
            </a:extLst>
          </p:cNvPr>
          <p:cNvSpPr txBox="1"/>
          <p:nvPr/>
        </p:nvSpPr>
        <p:spPr>
          <a:xfrm>
            <a:off x="1139638" y="967752"/>
            <a:ext cx="48980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FFFFFF"/>
              </a:buClr>
              <a:buFont typeface="Nixie One" charset="0"/>
            </a:pPr>
            <a:r>
              <a:rPr lang="it-IT" altLang="it-IT" sz="2400" b="1" dirty="0">
                <a:solidFill>
                  <a:srgbClr val="0070C0"/>
                </a:solidFill>
                <a:latin typeface="Calibri"/>
                <a:ea typeface="Calibri"/>
                <a:cs typeface="Nixie One" charset="0"/>
                <a:sym typeface="Nixie One" charset="0"/>
              </a:rPr>
              <a:t>Contatti Coordinatrici del P.M. </a:t>
            </a:r>
            <a:r>
              <a:rPr lang="it-IT" altLang="it-IT" sz="2400" b="1" dirty="0">
                <a:solidFill>
                  <a:srgbClr val="0070C0"/>
                </a:solidFill>
                <a:latin typeface="Nixie One"/>
                <a:cs typeface="Nixie One" charset="0"/>
                <a:sym typeface="Nixie One" charset="0"/>
              </a:rPr>
              <a:t> </a:t>
            </a:r>
            <a:endParaRPr lang="it-IT" sz="2400" dirty="0">
              <a:solidFill>
                <a:srgbClr val="0070C0"/>
              </a:solidFill>
              <a:latin typeface="Nixie One"/>
              <a:ea typeface="Calibri" panose="020F0502020204030204"/>
              <a:cs typeface="Calibri" panose="020F0502020204030204"/>
            </a:endParaRPr>
          </a:p>
        </p:txBody>
      </p:sp>
      <p:graphicFrame>
        <p:nvGraphicFramePr>
          <p:cNvPr id="23" name="Diagramma 22">
            <a:extLst>
              <a:ext uri="{FF2B5EF4-FFF2-40B4-BE49-F238E27FC236}">
                <a16:creationId xmlns:a16="http://schemas.microsoft.com/office/drawing/2014/main" id="{6E0F3CC5-E306-4CCB-BF95-A8318CC64E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1388430"/>
              </p:ext>
            </p:extLst>
          </p:nvPr>
        </p:nvGraphicFramePr>
        <p:xfrm>
          <a:off x="1579077" y="2011757"/>
          <a:ext cx="3933419" cy="949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51D0BB1A-C453-45AE-AC81-AA72E0DF4153}"/>
              </a:ext>
            </a:extLst>
          </p:cNvPr>
          <p:cNvSpPr txBox="1"/>
          <p:nvPr/>
        </p:nvSpPr>
        <p:spPr>
          <a:xfrm>
            <a:off x="1942224" y="3381711"/>
            <a:ext cx="3207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progettomatricole@unige.it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6468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150"/>
          <p:cNvSpPr/>
          <p:nvPr/>
        </p:nvSpPr>
        <p:spPr>
          <a:xfrm flipH="1" flipV="1">
            <a:off x="-44824" y="4667425"/>
            <a:ext cx="6916223" cy="478654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endParaRPr sz="1350"/>
          </a:p>
        </p:txBody>
      </p:sp>
      <p:sp>
        <p:nvSpPr>
          <p:cNvPr id="38" name="Shape 151"/>
          <p:cNvSpPr/>
          <p:nvPr/>
        </p:nvSpPr>
        <p:spPr>
          <a:xfrm flipH="1" flipV="1">
            <a:off x="-44823" y="4711514"/>
            <a:ext cx="6913157" cy="434564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100"/>
              <a:gd name="connsiteX1" fmla="*/ 21600 w 21600"/>
              <a:gd name="connsiteY1" fmla="*/ 0 h 21100"/>
              <a:gd name="connsiteX2" fmla="*/ 21586 w 21600"/>
              <a:gd name="connsiteY2" fmla="*/ 15099 h 21100"/>
              <a:gd name="connsiteX3" fmla="*/ 0 w 21600"/>
              <a:gd name="connsiteY3" fmla="*/ 20172 h 21100"/>
              <a:gd name="connsiteX4" fmla="*/ 0 w 21600"/>
              <a:gd name="connsiteY4" fmla="*/ 0 h 2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100">
                <a:moveTo>
                  <a:pt x="0" y="0"/>
                </a:moveTo>
                <a:lnTo>
                  <a:pt x="21600" y="0"/>
                </a:lnTo>
                <a:cubicBezTo>
                  <a:pt x="21600" y="5774"/>
                  <a:pt x="21586" y="9325"/>
                  <a:pt x="21586" y="15099"/>
                </a:cubicBezTo>
                <a:cubicBezTo>
                  <a:pt x="10786" y="15099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endParaRPr sz="1350"/>
          </a:p>
        </p:txBody>
      </p:sp>
      <p:sp>
        <p:nvSpPr>
          <p:cNvPr id="33" name="Shape 150"/>
          <p:cNvSpPr/>
          <p:nvPr/>
        </p:nvSpPr>
        <p:spPr>
          <a:xfrm>
            <a:off x="-30" y="3674"/>
            <a:ext cx="6868340" cy="771937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endParaRPr sz="1350"/>
          </a:p>
        </p:txBody>
      </p:sp>
      <p:sp>
        <p:nvSpPr>
          <p:cNvPr id="34" name="Shape 151"/>
          <p:cNvSpPr/>
          <p:nvPr/>
        </p:nvSpPr>
        <p:spPr>
          <a:xfrm>
            <a:off x="-3088" y="-18222"/>
            <a:ext cx="6905912" cy="706362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100"/>
              <a:gd name="connsiteX1" fmla="*/ 21600 w 21600"/>
              <a:gd name="connsiteY1" fmla="*/ 0 h 21100"/>
              <a:gd name="connsiteX2" fmla="*/ 21586 w 21600"/>
              <a:gd name="connsiteY2" fmla="*/ 15099 h 21100"/>
              <a:gd name="connsiteX3" fmla="*/ 0 w 21600"/>
              <a:gd name="connsiteY3" fmla="*/ 20172 h 21100"/>
              <a:gd name="connsiteX4" fmla="*/ 0 w 21600"/>
              <a:gd name="connsiteY4" fmla="*/ 0 h 2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100">
                <a:moveTo>
                  <a:pt x="0" y="0"/>
                </a:moveTo>
                <a:lnTo>
                  <a:pt x="21600" y="0"/>
                </a:lnTo>
                <a:cubicBezTo>
                  <a:pt x="21600" y="5774"/>
                  <a:pt x="21586" y="9325"/>
                  <a:pt x="21586" y="15099"/>
                </a:cubicBezTo>
                <a:cubicBezTo>
                  <a:pt x="10786" y="15099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000">
              <a:solidFill>
                <a:schemeClr val="bg1"/>
              </a:solidFill>
              <a:latin typeface="Arial Rounded MT Bold"/>
              <a:ea typeface="ヒラギノ角ゴ Pro W6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843463" y="4812509"/>
            <a:ext cx="1543050" cy="228601"/>
          </a:xfrm>
        </p:spPr>
        <p:txBody>
          <a:bodyPr/>
          <a:lstStyle/>
          <a:p>
            <a:fld id="{D109C2B1-F5E5-BD42-9FC7-1B803CDA68D8}" type="slidenum">
              <a:rPr lang="it-IT" smtClean="0">
                <a:solidFill>
                  <a:schemeClr val="bg1"/>
                </a:solidFill>
              </a:rPr>
              <a:t>6</a:t>
            </a:fld>
            <a:endParaRPr lang="it-IT">
              <a:solidFill>
                <a:schemeClr val="bg1"/>
              </a:solidFill>
            </a:endParaRPr>
          </a:p>
        </p:txBody>
      </p:sp>
      <p:sp>
        <p:nvSpPr>
          <p:cNvPr id="32" name="Shape 154"/>
          <p:cNvSpPr/>
          <p:nvPr/>
        </p:nvSpPr>
        <p:spPr>
          <a:xfrm>
            <a:off x="1440988" y="62511"/>
            <a:ext cx="1" cy="470136"/>
          </a:xfrm>
          <a:prstGeom prst="line">
            <a:avLst/>
          </a:prstGeom>
          <a:noFill/>
          <a:ln w="6350" cap="flat" cmpd="sng">
            <a:solidFill>
              <a:srgbClr val="FFFFFF"/>
            </a:solidFill>
            <a:prstDash val="solid"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 defTabSz="24108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900"/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21" y="52482"/>
            <a:ext cx="665540" cy="564959"/>
          </a:xfrm>
          <a:prstGeom prst="rect">
            <a:avLst/>
          </a:prstGeom>
        </p:spPr>
      </p:pic>
      <p:graphicFrame>
        <p:nvGraphicFramePr>
          <p:cNvPr id="23" name="Diagramma 22">
            <a:extLst>
              <a:ext uri="{FF2B5EF4-FFF2-40B4-BE49-F238E27FC236}">
                <a16:creationId xmlns:a16="http://schemas.microsoft.com/office/drawing/2014/main" id="{6E0F3CC5-E306-4CCB-BF95-A8318CC64E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8344008"/>
              </p:ext>
            </p:extLst>
          </p:nvPr>
        </p:nvGraphicFramePr>
        <p:xfrm>
          <a:off x="1579077" y="2011757"/>
          <a:ext cx="3933419" cy="949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213378A-2F04-44C0-BFA4-D9E3207832F3}"/>
              </a:ext>
            </a:extLst>
          </p:cNvPr>
          <p:cNvSpPr txBox="1"/>
          <p:nvPr/>
        </p:nvSpPr>
        <p:spPr>
          <a:xfrm>
            <a:off x="1202528" y="876606"/>
            <a:ext cx="44946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altLang="it-IT" sz="2400" b="1" dirty="0">
                <a:solidFill>
                  <a:srgbClr val="0070C0"/>
                </a:solidFill>
                <a:cs typeface="Nixie One" charset="0"/>
                <a:sym typeface="Nixie One" charset="0"/>
              </a:rPr>
              <a:t>Contatti Tutor </a:t>
            </a:r>
            <a:r>
              <a:rPr lang="it-IT" altLang="it-IT" sz="2400" b="1" dirty="0">
                <a:solidFill>
                  <a:srgbClr val="6D9EEB"/>
                </a:solidFill>
                <a:latin typeface="Nixie One"/>
                <a:cs typeface="Nixie One" charset="0"/>
                <a:sym typeface="Nixie One" charset="0"/>
              </a:rPr>
              <a:t>    </a:t>
            </a:r>
            <a:endParaRPr lang="it-IT" dirty="0"/>
          </a:p>
        </p:txBody>
      </p:sp>
      <p:graphicFrame>
        <p:nvGraphicFramePr>
          <p:cNvPr id="13" name="Diagramma 12">
            <a:extLst>
              <a:ext uri="{FF2B5EF4-FFF2-40B4-BE49-F238E27FC236}">
                <a16:creationId xmlns:a16="http://schemas.microsoft.com/office/drawing/2014/main" id="{344D4F8F-6202-48AF-9F52-4E55AA7613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4624381"/>
              </p:ext>
            </p:extLst>
          </p:nvPr>
        </p:nvGraphicFramePr>
        <p:xfrm>
          <a:off x="1327506" y="1439266"/>
          <a:ext cx="4168498" cy="2880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581819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150"/>
          <p:cNvSpPr/>
          <p:nvPr/>
        </p:nvSpPr>
        <p:spPr>
          <a:xfrm flipH="1" flipV="1">
            <a:off x="-44824" y="4667425"/>
            <a:ext cx="6916223" cy="478654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endParaRPr sz="1350"/>
          </a:p>
        </p:txBody>
      </p:sp>
      <p:sp>
        <p:nvSpPr>
          <p:cNvPr id="38" name="Shape 151"/>
          <p:cNvSpPr/>
          <p:nvPr/>
        </p:nvSpPr>
        <p:spPr>
          <a:xfrm flipH="1" flipV="1">
            <a:off x="-44823" y="4711514"/>
            <a:ext cx="6913157" cy="434564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100"/>
              <a:gd name="connsiteX1" fmla="*/ 21600 w 21600"/>
              <a:gd name="connsiteY1" fmla="*/ 0 h 21100"/>
              <a:gd name="connsiteX2" fmla="*/ 21586 w 21600"/>
              <a:gd name="connsiteY2" fmla="*/ 15099 h 21100"/>
              <a:gd name="connsiteX3" fmla="*/ 0 w 21600"/>
              <a:gd name="connsiteY3" fmla="*/ 20172 h 21100"/>
              <a:gd name="connsiteX4" fmla="*/ 0 w 21600"/>
              <a:gd name="connsiteY4" fmla="*/ 0 h 2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100">
                <a:moveTo>
                  <a:pt x="0" y="0"/>
                </a:moveTo>
                <a:lnTo>
                  <a:pt x="21600" y="0"/>
                </a:lnTo>
                <a:cubicBezTo>
                  <a:pt x="21600" y="5774"/>
                  <a:pt x="21586" y="9325"/>
                  <a:pt x="21586" y="15099"/>
                </a:cubicBezTo>
                <a:cubicBezTo>
                  <a:pt x="10786" y="15099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endParaRPr sz="1350"/>
          </a:p>
        </p:txBody>
      </p:sp>
      <p:sp>
        <p:nvSpPr>
          <p:cNvPr id="33" name="Shape 150"/>
          <p:cNvSpPr/>
          <p:nvPr/>
        </p:nvSpPr>
        <p:spPr>
          <a:xfrm>
            <a:off x="-30" y="3674"/>
            <a:ext cx="6868340" cy="771937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endParaRPr sz="1350"/>
          </a:p>
        </p:txBody>
      </p:sp>
      <p:sp>
        <p:nvSpPr>
          <p:cNvPr id="34" name="Shape 151"/>
          <p:cNvSpPr/>
          <p:nvPr/>
        </p:nvSpPr>
        <p:spPr>
          <a:xfrm>
            <a:off x="-3088" y="-18222"/>
            <a:ext cx="6905912" cy="706362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100"/>
              <a:gd name="connsiteX1" fmla="*/ 21600 w 21600"/>
              <a:gd name="connsiteY1" fmla="*/ 0 h 21100"/>
              <a:gd name="connsiteX2" fmla="*/ 21586 w 21600"/>
              <a:gd name="connsiteY2" fmla="*/ 15099 h 21100"/>
              <a:gd name="connsiteX3" fmla="*/ 0 w 21600"/>
              <a:gd name="connsiteY3" fmla="*/ 20172 h 21100"/>
              <a:gd name="connsiteX4" fmla="*/ 0 w 21600"/>
              <a:gd name="connsiteY4" fmla="*/ 0 h 2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100">
                <a:moveTo>
                  <a:pt x="0" y="0"/>
                </a:moveTo>
                <a:lnTo>
                  <a:pt x="21600" y="0"/>
                </a:lnTo>
                <a:cubicBezTo>
                  <a:pt x="21600" y="5774"/>
                  <a:pt x="21586" y="9325"/>
                  <a:pt x="21586" y="15099"/>
                </a:cubicBezTo>
                <a:cubicBezTo>
                  <a:pt x="10786" y="15099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000">
              <a:solidFill>
                <a:schemeClr val="bg1"/>
              </a:solidFill>
              <a:latin typeface="Arial Rounded MT Bold"/>
              <a:ea typeface="ヒラギノ角ゴ Pro W6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843463" y="4812509"/>
            <a:ext cx="1543050" cy="228601"/>
          </a:xfrm>
        </p:spPr>
        <p:txBody>
          <a:bodyPr/>
          <a:lstStyle/>
          <a:p>
            <a:fld id="{D109C2B1-F5E5-BD42-9FC7-1B803CDA68D8}" type="slidenum">
              <a:rPr lang="it-IT" smtClean="0">
                <a:solidFill>
                  <a:schemeClr val="bg1"/>
                </a:solidFill>
              </a:rPr>
              <a:t>7</a:t>
            </a:fld>
            <a:endParaRPr lang="it-IT">
              <a:solidFill>
                <a:schemeClr val="bg1"/>
              </a:solidFill>
            </a:endParaRPr>
          </a:p>
        </p:txBody>
      </p:sp>
      <p:sp>
        <p:nvSpPr>
          <p:cNvPr id="32" name="Shape 154"/>
          <p:cNvSpPr/>
          <p:nvPr/>
        </p:nvSpPr>
        <p:spPr>
          <a:xfrm>
            <a:off x="1440988" y="62511"/>
            <a:ext cx="1" cy="470136"/>
          </a:xfrm>
          <a:prstGeom prst="line">
            <a:avLst/>
          </a:prstGeom>
          <a:noFill/>
          <a:ln w="6350" cap="flat" cmpd="sng">
            <a:solidFill>
              <a:srgbClr val="FFFFFF"/>
            </a:solidFill>
            <a:prstDash val="solid"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 defTabSz="24108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900"/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21" y="52482"/>
            <a:ext cx="665540" cy="564959"/>
          </a:xfrm>
          <a:prstGeom prst="rect">
            <a:avLst/>
          </a:prstGeom>
        </p:spPr>
      </p:pic>
      <p:graphicFrame>
        <p:nvGraphicFramePr>
          <p:cNvPr id="23" name="Diagramma 22">
            <a:extLst>
              <a:ext uri="{FF2B5EF4-FFF2-40B4-BE49-F238E27FC236}">
                <a16:creationId xmlns:a16="http://schemas.microsoft.com/office/drawing/2014/main" id="{6E0F3CC5-E306-4CCB-BF95-A8318CC64E5F}"/>
              </a:ext>
            </a:extLst>
          </p:cNvPr>
          <p:cNvGraphicFramePr/>
          <p:nvPr/>
        </p:nvGraphicFramePr>
        <p:xfrm>
          <a:off x="1579077" y="2011757"/>
          <a:ext cx="3933419" cy="949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5698DDD7-B635-4F01-85F0-3845F1149F93}"/>
              </a:ext>
            </a:extLst>
          </p:cNvPr>
          <p:cNvSpPr txBox="1"/>
          <p:nvPr/>
        </p:nvSpPr>
        <p:spPr>
          <a:xfrm>
            <a:off x="544993" y="1169369"/>
            <a:ext cx="580975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altLang="it-IT" sz="1800" dirty="0">
                <a:solidFill>
                  <a:schemeClr val="tx1"/>
                </a:solidFill>
                <a:latin typeface="+mn-lt"/>
                <a:cs typeface="Calibri Light"/>
              </a:rPr>
              <a:t>Nel corso dell'anno accademico potrai partecipare ad</a:t>
            </a:r>
            <a:r>
              <a:rPr lang="it-IT" altLang="it-IT" sz="1800" dirty="0">
                <a:solidFill>
                  <a:schemeClr val="accent1"/>
                </a:solidFill>
                <a:latin typeface="+mn-lt"/>
                <a:cs typeface="Calibri Light"/>
              </a:rPr>
              <a:t> </a:t>
            </a:r>
            <a:endParaRPr lang="it-IT" altLang="it-IT" sz="1800" dirty="0">
              <a:solidFill>
                <a:schemeClr val="accent1"/>
              </a:solidFill>
              <a:latin typeface="+mn-lt"/>
              <a:cs typeface="Calibri Light" panose="020F0302020204030204" pitchFamily="34" charset="0"/>
            </a:endParaRPr>
          </a:p>
          <a:p>
            <a:pPr algn="just"/>
            <a:r>
              <a:rPr lang="it-IT" altLang="it-IT" sz="1800" dirty="0">
                <a:solidFill>
                  <a:schemeClr val="accent1"/>
                </a:solidFill>
                <a:latin typeface="+mn-lt"/>
                <a:cs typeface="Calibri Light"/>
              </a:rPr>
              <a:t>Incontri di gruppo </a:t>
            </a:r>
            <a:r>
              <a:rPr lang="it-IT" altLang="it-IT" sz="1800" dirty="0">
                <a:solidFill>
                  <a:schemeClr val="tx1"/>
                </a:solidFill>
                <a:latin typeface="+mn-lt"/>
                <a:cs typeface="Calibri Light"/>
              </a:rPr>
              <a:t>(gestiti dai tutor) per discutere e confrontarsi su: </a:t>
            </a:r>
            <a:endParaRPr lang="it-IT" altLang="it-IT" sz="1800" dirty="0">
              <a:solidFill>
                <a:schemeClr val="tx1"/>
              </a:solidFill>
              <a:latin typeface="+mn-lt"/>
              <a:cs typeface="Calibri Light" panose="020F0302020204030204" pitchFamily="34" charset="0"/>
            </a:endParaRPr>
          </a:p>
          <a:p>
            <a:endParaRPr lang="it-IT" altLang="it-IT" sz="1800" dirty="0">
              <a:solidFill>
                <a:schemeClr val="tx1"/>
              </a:solidFill>
              <a:latin typeface="+mn-lt"/>
              <a:cs typeface="Calibri Light" panose="020F030202020403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+mn-lt"/>
                <a:cs typeface="Calibri Light"/>
              </a:rPr>
              <a:t> Argomenti e modalità di svolgimento degli esami</a:t>
            </a:r>
            <a:endParaRPr lang="it-IT" altLang="it-IT" sz="1800" dirty="0">
              <a:solidFill>
                <a:schemeClr val="tx1"/>
              </a:solidFill>
              <a:latin typeface="+mn-lt"/>
              <a:cs typeface="Calibri Light" panose="020F030202020403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+mn-lt"/>
                <a:cs typeface="Calibri Light"/>
              </a:rPr>
              <a:t> Gestire lo stress da esame</a:t>
            </a:r>
            <a:endParaRPr lang="it-IT" altLang="it-IT" sz="1800" dirty="0">
              <a:solidFill>
                <a:schemeClr val="tx1"/>
              </a:solidFill>
              <a:latin typeface="+mn-lt"/>
              <a:cs typeface="Calibri Light" panose="020F030202020403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+mn-lt"/>
                <a:cs typeface="Calibri Light"/>
              </a:rPr>
              <a:t> A</a:t>
            </a:r>
            <a:r>
              <a:rPr lang="it-IT" sz="1800" dirty="0">
                <a:latin typeface="+mn-lt"/>
                <a:ea typeface="Calibri"/>
                <a:cs typeface="Calibri"/>
              </a:rPr>
              <a:t>ttività di supporto alla didattica e metodo di approccio allo studio</a:t>
            </a:r>
            <a:endParaRPr lang="it-IT" altLang="it-IT" sz="1800" dirty="0">
              <a:solidFill>
                <a:schemeClr val="tx1"/>
              </a:solidFill>
              <a:latin typeface="+mn-lt"/>
              <a:cs typeface="Calibri Light" panose="020F0302020204030204" pitchFamily="34" charset="0"/>
            </a:endParaRPr>
          </a:p>
        </p:txBody>
      </p:sp>
      <p:pic>
        <p:nvPicPr>
          <p:cNvPr id="18" name="Elemento grafico 3" descr="Libro aperto con lampada da tavolo, libri, penna e matita">
            <a:extLst>
              <a:ext uri="{FF2B5EF4-FFF2-40B4-BE49-F238E27FC236}">
                <a16:creationId xmlns:a16="http://schemas.microsoft.com/office/drawing/2014/main" id="{5EDCA12A-D180-4C6A-9306-EBCEE8F065B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4572843" y="2804885"/>
            <a:ext cx="1746140" cy="214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848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150"/>
          <p:cNvSpPr/>
          <p:nvPr/>
        </p:nvSpPr>
        <p:spPr>
          <a:xfrm flipH="1" flipV="1">
            <a:off x="-44824" y="4667425"/>
            <a:ext cx="6916223" cy="478654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endParaRPr sz="1350"/>
          </a:p>
        </p:txBody>
      </p:sp>
      <p:sp>
        <p:nvSpPr>
          <p:cNvPr id="38" name="Shape 151"/>
          <p:cNvSpPr/>
          <p:nvPr/>
        </p:nvSpPr>
        <p:spPr>
          <a:xfrm flipH="1" flipV="1">
            <a:off x="-44823" y="4711514"/>
            <a:ext cx="6913157" cy="434564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100"/>
              <a:gd name="connsiteX1" fmla="*/ 21600 w 21600"/>
              <a:gd name="connsiteY1" fmla="*/ 0 h 21100"/>
              <a:gd name="connsiteX2" fmla="*/ 21586 w 21600"/>
              <a:gd name="connsiteY2" fmla="*/ 15099 h 21100"/>
              <a:gd name="connsiteX3" fmla="*/ 0 w 21600"/>
              <a:gd name="connsiteY3" fmla="*/ 20172 h 21100"/>
              <a:gd name="connsiteX4" fmla="*/ 0 w 21600"/>
              <a:gd name="connsiteY4" fmla="*/ 0 h 2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100">
                <a:moveTo>
                  <a:pt x="0" y="0"/>
                </a:moveTo>
                <a:lnTo>
                  <a:pt x="21600" y="0"/>
                </a:lnTo>
                <a:cubicBezTo>
                  <a:pt x="21600" y="5774"/>
                  <a:pt x="21586" y="9325"/>
                  <a:pt x="21586" y="15099"/>
                </a:cubicBezTo>
                <a:cubicBezTo>
                  <a:pt x="10786" y="15099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endParaRPr sz="1350"/>
          </a:p>
        </p:txBody>
      </p:sp>
      <p:sp>
        <p:nvSpPr>
          <p:cNvPr id="33" name="Shape 150"/>
          <p:cNvSpPr/>
          <p:nvPr/>
        </p:nvSpPr>
        <p:spPr>
          <a:xfrm>
            <a:off x="-30" y="3674"/>
            <a:ext cx="6868340" cy="771937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endParaRPr sz="1350"/>
          </a:p>
        </p:txBody>
      </p:sp>
      <p:sp>
        <p:nvSpPr>
          <p:cNvPr id="34" name="Shape 151"/>
          <p:cNvSpPr/>
          <p:nvPr/>
        </p:nvSpPr>
        <p:spPr>
          <a:xfrm>
            <a:off x="-3088" y="-18222"/>
            <a:ext cx="6905912" cy="706362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100"/>
              <a:gd name="connsiteX1" fmla="*/ 21600 w 21600"/>
              <a:gd name="connsiteY1" fmla="*/ 0 h 21100"/>
              <a:gd name="connsiteX2" fmla="*/ 21586 w 21600"/>
              <a:gd name="connsiteY2" fmla="*/ 15099 h 21100"/>
              <a:gd name="connsiteX3" fmla="*/ 0 w 21600"/>
              <a:gd name="connsiteY3" fmla="*/ 20172 h 21100"/>
              <a:gd name="connsiteX4" fmla="*/ 0 w 21600"/>
              <a:gd name="connsiteY4" fmla="*/ 0 h 2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100">
                <a:moveTo>
                  <a:pt x="0" y="0"/>
                </a:moveTo>
                <a:lnTo>
                  <a:pt x="21600" y="0"/>
                </a:lnTo>
                <a:cubicBezTo>
                  <a:pt x="21600" y="5774"/>
                  <a:pt x="21586" y="9325"/>
                  <a:pt x="21586" y="15099"/>
                </a:cubicBezTo>
                <a:cubicBezTo>
                  <a:pt x="10786" y="15099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000">
              <a:solidFill>
                <a:schemeClr val="bg1"/>
              </a:solidFill>
              <a:latin typeface="Arial Rounded MT Bold"/>
              <a:ea typeface="ヒラギノ角ゴ Pro W6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843463" y="4812509"/>
            <a:ext cx="1543050" cy="228601"/>
          </a:xfrm>
        </p:spPr>
        <p:txBody>
          <a:bodyPr/>
          <a:lstStyle/>
          <a:p>
            <a:fld id="{D109C2B1-F5E5-BD42-9FC7-1B803CDA68D8}" type="slidenum">
              <a:rPr lang="it-IT" smtClean="0">
                <a:solidFill>
                  <a:schemeClr val="bg1"/>
                </a:solidFill>
              </a:rPr>
              <a:t>8</a:t>
            </a:fld>
            <a:endParaRPr lang="it-IT">
              <a:solidFill>
                <a:schemeClr val="bg1"/>
              </a:solidFill>
            </a:endParaRPr>
          </a:p>
        </p:txBody>
      </p:sp>
      <p:sp>
        <p:nvSpPr>
          <p:cNvPr id="32" name="Shape 154"/>
          <p:cNvSpPr/>
          <p:nvPr/>
        </p:nvSpPr>
        <p:spPr>
          <a:xfrm>
            <a:off x="1440988" y="62511"/>
            <a:ext cx="1" cy="470136"/>
          </a:xfrm>
          <a:prstGeom prst="line">
            <a:avLst/>
          </a:prstGeom>
          <a:noFill/>
          <a:ln w="6350" cap="flat" cmpd="sng">
            <a:solidFill>
              <a:srgbClr val="FFFFFF"/>
            </a:solidFill>
            <a:prstDash val="solid"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 defTabSz="24108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900"/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21" y="52482"/>
            <a:ext cx="665540" cy="564959"/>
          </a:xfrm>
          <a:prstGeom prst="rect">
            <a:avLst/>
          </a:prstGeom>
        </p:spPr>
      </p:pic>
      <p:graphicFrame>
        <p:nvGraphicFramePr>
          <p:cNvPr id="23" name="Diagramma 22">
            <a:extLst>
              <a:ext uri="{FF2B5EF4-FFF2-40B4-BE49-F238E27FC236}">
                <a16:creationId xmlns:a16="http://schemas.microsoft.com/office/drawing/2014/main" id="{6E0F3CC5-E306-4CCB-BF95-A8318CC64E5F}"/>
              </a:ext>
            </a:extLst>
          </p:cNvPr>
          <p:cNvGraphicFramePr/>
          <p:nvPr/>
        </p:nvGraphicFramePr>
        <p:xfrm>
          <a:off x="1579077" y="2011757"/>
          <a:ext cx="3933419" cy="949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3" name="Immagine 2">
            <a:extLst>
              <a:ext uri="{FF2B5EF4-FFF2-40B4-BE49-F238E27FC236}">
                <a16:creationId xmlns:a16="http://schemas.microsoft.com/office/drawing/2014/main" id="{330D7DFA-EA94-456D-9EDB-7771A5BC790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81667" y="2324840"/>
            <a:ext cx="2694666" cy="493819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F5C496C-A90D-4700-93DD-9E506E53AD91}"/>
              </a:ext>
            </a:extLst>
          </p:cNvPr>
          <p:cNvSpPr txBox="1"/>
          <p:nvPr/>
        </p:nvSpPr>
        <p:spPr>
          <a:xfrm>
            <a:off x="3324785" y="3447376"/>
            <a:ext cx="347606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400" b="1" i="1" dirty="0">
                <a:solidFill>
                  <a:srgbClr val="203864"/>
                </a:solidFill>
              </a:rPr>
              <a:t>Servizio Orientamento e Tutorato </a:t>
            </a:r>
          </a:p>
          <a:p>
            <a:pPr algn="ctr"/>
            <a:r>
              <a:rPr lang="it-IT" sz="1400" b="1" dirty="0">
                <a:solidFill>
                  <a:srgbClr val="203864"/>
                </a:solidFill>
              </a:rPr>
              <a:t>Piazza della Nunziata, 6 (2°- 3° piano), </a:t>
            </a:r>
          </a:p>
          <a:p>
            <a:pPr algn="ctr"/>
            <a:r>
              <a:rPr lang="it-IT" sz="1400" b="1" dirty="0">
                <a:solidFill>
                  <a:srgbClr val="203864"/>
                </a:solidFill>
              </a:rPr>
              <a:t>16124 Genova </a:t>
            </a:r>
          </a:p>
          <a:p>
            <a:pPr algn="ctr"/>
            <a:r>
              <a:rPr lang="it-IT" sz="1400" dirty="0">
                <a:solidFill>
                  <a:srgbClr val="0563C1"/>
                </a:solidFill>
              </a:rPr>
              <a:t>orientamento@unige.it</a:t>
            </a:r>
            <a:endParaRPr lang="it-IT" sz="1400" dirty="0"/>
          </a:p>
          <a:p>
            <a:pPr algn="ctr"/>
            <a:r>
              <a:rPr lang="it-IT" sz="1400" dirty="0"/>
              <a:t>https://unige.it/unige-orienta </a:t>
            </a:r>
          </a:p>
        </p:txBody>
      </p:sp>
    </p:spTree>
    <p:extLst>
      <p:ext uri="{BB962C8B-B14F-4D97-AF65-F5344CB8AC3E}">
        <p14:creationId xmlns:p14="http://schemas.microsoft.com/office/powerpoint/2010/main" val="42483455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228</Words>
  <Application>Microsoft Office PowerPoint</Application>
  <PresentationFormat>Personalizzato</PresentationFormat>
  <Paragraphs>84</Paragraphs>
  <Slides>8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9" baseType="lpstr">
      <vt:lpstr>MS Gothic</vt:lpstr>
      <vt:lpstr>Arial</vt:lpstr>
      <vt:lpstr>Arial Rounded MT Bold</vt:lpstr>
      <vt:lpstr>Calibri</vt:lpstr>
      <vt:lpstr>Calibri Light</vt:lpstr>
      <vt:lpstr>fira-sans</vt:lpstr>
      <vt:lpstr>Helvetica</vt:lpstr>
      <vt:lpstr>Nixie One</vt:lpstr>
      <vt:lpstr>Segoe UI Emoji</vt:lpstr>
      <vt:lpstr>ヒラギノ角ゴ Pro W6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Teresa Pappalettera</dc:creator>
  <cp:lastModifiedBy>Tarantino</cp:lastModifiedBy>
  <cp:revision>6</cp:revision>
  <dcterms:created xsi:type="dcterms:W3CDTF">2022-07-05T11:04:22Z</dcterms:created>
  <dcterms:modified xsi:type="dcterms:W3CDTF">2022-09-16T12:43:06Z</dcterms:modified>
</cp:coreProperties>
</file>